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99" r:id="rId3"/>
    <p:sldId id="281" r:id="rId4"/>
    <p:sldId id="282" r:id="rId5"/>
    <p:sldId id="300" r:id="rId6"/>
    <p:sldId id="283" r:id="rId7"/>
    <p:sldId id="301" r:id="rId8"/>
    <p:sldId id="284" r:id="rId9"/>
    <p:sldId id="344" r:id="rId10"/>
    <p:sldId id="343" r:id="rId11"/>
    <p:sldId id="383" r:id="rId12"/>
    <p:sldId id="340" r:id="rId13"/>
    <p:sldId id="341" r:id="rId14"/>
    <p:sldId id="285" r:id="rId15"/>
    <p:sldId id="286" r:id="rId16"/>
    <p:sldId id="302" r:id="rId17"/>
    <p:sldId id="287" r:id="rId18"/>
    <p:sldId id="288" r:id="rId19"/>
    <p:sldId id="289" r:id="rId20"/>
    <p:sldId id="290" r:id="rId21"/>
    <p:sldId id="297" r:id="rId22"/>
    <p:sldId id="298" r:id="rId23"/>
    <p:sldId id="422" r:id="rId24"/>
    <p:sldId id="423" r:id="rId25"/>
    <p:sldId id="424" r:id="rId26"/>
    <p:sldId id="425" r:id="rId27"/>
    <p:sldId id="312" r:id="rId28"/>
    <p:sldId id="291" r:id="rId29"/>
    <p:sldId id="421" r:id="rId30"/>
    <p:sldId id="292" r:id="rId31"/>
    <p:sldId id="293" r:id="rId32"/>
    <p:sldId id="295" r:id="rId33"/>
    <p:sldId id="484" r:id="rId34"/>
    <p:sldId id="296" r:id="rId35"/>
    <p:sldId id="426" r:id="rId36"/>
    <p:sldId id="303" r:id="rId37"/>
    <p:sldId id="304" r:id="rId38"/>
    <p:sldId id="305" r:id="rId39"/>
    <p:sldId id="306" r:id="rId40"/>
    <p:sldId id="307" r:id="rId41"/>
    <p:sldId id="308" r:id="rId42"/>
    <p:sldId id="309" r:id="rId43"/>
    <p:sldId id="310" r:id="rId44"/>
    <p:sldId id="311" r:id="rId45"/>
    <p:sldId id="427" r:id="rId46"/>
    <p:sldId id="457" r:id="rId47"/>
    <p:sldId id="313" r:id="rId48"/>
    <p:sldId id="456" r:id="rId49"/>
    <p:sldId id="485" r:id="rId50"/>
    <p:sldId id="486" r:id="rId51"/>
    <p:sldId id="470" r:id="rId52"/>
    <p:sldId id="472" r:id="rId53"/>
    <p:sldId id="487" r:id="rId54"/>
    <p:sldId id="488" r:id="rId55"/>
    <p:sldId id="489" r:id="rId56"/>
    <p:sldId id="471" r:id="rId57"/>
    <p:sldId id="490" r:id="rId58"/>
    <p:sldId id="491" r:id="rId59"/>
    <p:sldId id="492" r:id="rId60"/>
    <p:sldId id="493" r:id="rId61"/>
    <p:sldId id="494" r:id="rId62"/>
    <p:sldId id="495" r:id="rId63"/>
    <p:sldId id="496" r:id="rId64"/>
    <p:sldId id="497" r:id="rId65"/>
    <p:sldId id="498" r:id="rId66"/>
    <p:sldId id="499" r:id="rId67"/>
    <p:sldId id="500" r:id="rId68"/>
    <p:sldId id="501" r:id="rId69"/>
    <p:sldId id="502" r:id="rId70"/>
    <p:sldId id="503" r:id="rId71"/>
    <p:sldId id="504" r:id="rId72"/>
    <p:sldId id="506" r:id="rId73"/>
    <p:sldId id="505" r:id="rId74"/>
    <p:sldId id="507" r:id="rId75"/>
    <p:sldId id="508" r:id="rId76"/>
    <p:sldId id="509" r:id="rId77"/>
    <p:sldId id="314" r:id="rId78"/>
    <p:sldId id="315" r:id="rId79"/>
    <p:sldId id="510" r:id="rId80"/>
    <p:sldId id="511" r:id="rId81"/>
    <p:sldId id="512" r:id="rId82"/>
    <p:sldId id="513" r:id="rId83"/>
    <p:sldId id="514" r:id="rId84"/>
    <p:sldId id="515" r:id="rId85"/>
    <p:sldId id="516" r:id="rId86"/>
    <p:sldId id="316" r:id="rId87"/>
    <p:sldId id="317" r:id="rId88"/>
    <p:sldId id="318" r:id="rId89"/>
    <p:sldId id="319" r:id="rId90"/>
    <p:sldId id="320" r:id="rId91"/>
    <p:sldId id="321" r:id="rId92"/>
    <p:sldId id="322" r:id="rId93"/>
    <p:sldId id="32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14.png"/><Relationship Id="rId6" Type="http://schemas.openxmlformats.org/officeDocument/2006/relationships/image" Target="../media/image13.svg"/><Relationship Id="rId5" Type="http://schemas.openxmlformats.org/officeDocument/2006/relationships/image" Target="../media/image15.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pPr>
          <a:r>
            <a:rPr lang="en-US" dirty="0"/>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pPr>
          <a:r>
            <a:rPr lang="en-US" dirty="0"/>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pPr>
            <a:lnSpc>
              <a:spcPct val="100000"/>
            </a:lnSpc>
          </a:pPr>
          <a:r>
            <a:rPr lang="en-US" dirty="0"/>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dirty="0"/>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pPr>
            <a:lnSpc>
              <a:spcPct val="100000"/>
            </a:lnSpc>
          </a:pPr>
          <a:r>
            <a:rPr lang="en-US" dirty="0"/>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9C9F8283-EF4B-46ED-B123-7152942A1C38}" type="presOf" srcId="{F74BC01B-5E1E-4ADD-9515-00356B79D176}" destId="{6418EBED-F111-425B-8EE2-06B8B2297A68}" srcOrd="0" destOrd="2"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51059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bwMode="white">
        <a:xfrm>
          <a:off x="4228"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dirty="0"/>
            <a:t>Lorem Ipsum</a:t>
          </a:r>
        </a:p>
      </dsp:txBody>
      <dsp:txXfrm>
        <a:off x="4228" y="1707263"/>
        <a:ext cx="3088125" cy="463218"/>
      </dsp:txXfrm>
    </dsp:sp>
    <dsp:sp modelId="{DD091D0A-5A25-4241-91F3-18D32B0BDD4F}">
      <dsp:nvSpPr>
        <dsp:cNvPr id="0" name=""/>
        <dsp:cNvSpPr/>
      </dsp:nvSpPr>
      <dsp:spPr bwMode="white">
        <a:xfrm>
          <a:off x="4228"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4228" y="2224353"/>
        <a:ext cx="3088125" cy="979799"/>
      </dsp:txXfrm>
    </dsp:sp>
    <dsp:sp modelId="{210823F6-AC1A-46E3-9D99-A319DF497539}">
      <dsp:nvSpPr>
        <dsp:cNvPr id="0" name=""/>
        <dsp:cNvSpPr/>
      </dsp:nvSpPr>
      <dsp:spPr>
        <a:xfrm>
          <a:off x="4636415" y="51059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bwMode="white">
        <a:xfrm>
          <a:off x="3632774"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dirty="0"/>
            <a:t>Lorem Ipsum</a:t>
          </a:r>
        </a:p>
      </dsp:txBody>
      <dsp:txXfrm>
        <a:off x="3632774" y="1707263"/>
        <a:ext cx="3088125" cy="463218"/>
      </dsp:txXfrm>
    </dsp:sp>
    <dsp:sp modelId="{7CD40649-A74C-4AD8-B9D0-2573A1955C91}">
      <dsp:nvSpPr>
        <dsp:cNvPr id="0" name=""/>
        <dsp:cNvSpPr/>
      </dsp:nvSpPr>
      <dsp:spPr bwMode="white">
        <a:xfrm>
          <a:off x="3632774"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3632774" y="2224353"/>
        <a:ext cx="3088125" cy="979799"/>
      </dsp:txXfrm>
    </dsp:sp>
    <dsp:sp modelId="{B0A3ABD2-C471-4A21-8AEF-3843C86919E1}">
      <dsp:nvSpPr>
        <dsp:cNvPr id="0" name=""/>
        <dsp:cNvSpPr/>
      </dsp:nvSpPr>
      <dsp:spPr>
        <a:xfrm>
          <a:off x="8264962" y="51059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bwMode="white">
        <a:xfrm>
          <a:off x="7261321"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dirty="0"/>
            <a:t>Lorem Ipsum</a:t>
          </a:r>
        </a:p>
      </dsp:txBody>
      <dsp:txXfrm>
        <a:off x="7261321" y="1707263"/>
        <a:ext cx="3088125" cy="463218"/>
      </dsp:txXfrm>
    </dsp:sp>
    <dsp:sp modelId="{6418EBED-F111-425B-8EE2-06B8B2297A68}">
      <dsp:nvSpPr>
        <dsp:cNvPr id="0" name=""/>
        <dsp:cNvSpPr/>
      </dsp:nvSpPr>
      <dsp:spPr bwMode="white">
        <a:xfrm>
          <a:off x="7261321"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7261321" y="2224353"/>
        <a:ext cx="3088125" cy="9797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9/9/2025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9/9/2025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guru99.com/data-science-tutorial.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datamentor.io/r-programming/vecto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322" y="0"/>
            <a:ext cx="12191356" cy="6858000"/>
          </a:xfrm>
          <a:prstGeom prst="rect">
            <a:avLst/>
          </a:prstGeom>
        </p:spPr>
      </p:pic>
      <p:sp useBgFill="1">
        <p:nvSpPr>
          <p:cNvPr id="96" name="Freeform 5"/>
          <p:cNvSpPr>
            <a:spLocks noGrp="1" noRot="1" noChangeAspect="1" noMove="1" noResize="1" noEditPoints="1" noAdjustHandles="1" noChangeArrowheads="1" noChangeShapeType="1" noTextEdit="1"/>
          </p:cNvSpPr>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p:cNvSpPr>
            <a:spLocks noGrp="1"/>
          </p:cNvSpPr>
          <p:nvPr>
            <p:ph type="ctrTitle"/>
          </p:nvPr>
        </p:nvSpPr>
        <p:spPr>
          <a:xfrm>
            <a:off x="7389962" y="1673524"/>
            <a:ext cx="3485073" cy="2420504"/>
          </a:xfrm>
        </p:spPr>
        <p:txBody>
          <a:bodyPr>
            <a:normAutofit/>
          </a:bodyPr>
          <a:lstStyle/>
          <a:p>
            <a:pPr algn="l"/>
            <a:r>
              <a:rPr lang="en-US" sz="4000" dirty="0"/>
              <a:t>R-Programing</a:t>
            </a:r>
          </a:p>
        </p:txBody>
      </p:sp>
      <p:sp>
        <p:nvSpPr>
          <p:cNvPr id="3" name="Subtitle 2"/>
          <p:cNvSpPr>
            <a:spLocks noGrp="1"/>
          </p:cNvSpPr>
          <p:nvPr>
            <p:ph type="subTitle" idx="1"/>
          </p:nvPr>
        </p:nvSpPr>
        <p:spPr>
          <a:xfrm>
            <a:off x="7389965" y="4157933"/>
            <a:ext cx="3485072" cy="1026544"/>
          </a:xfrm>
        </p:spPr>
        <p:txBody>
          <a:bodyPr>
            <a:normAutofit/>
          </a:bodyPr>
          <a:lstStyle/>
          <a:p>
            <a:pPr algn="l"/>
            <a:endParaRPr lang="en-US" sz="2300" dirty="0">
              <a:solidFill>
                <a:srgbClr val="5792B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 y="0"/>
            <a:ext cx="12192635" cy="6858000"/>
          </a:xfrm>
        </p:spPr>
        <p:txBody>
          <a:bodyPr>
            <a:normAutofit fontScale="77500" lnSpcReduction="20000"/>
          </a:bodyPr>
          <a:lstStyle/>
          <a:p>
            <a:r>
              <a:rPr lang="en-US" dirty="0"/>
              <a:t># print values</a:t>
            </a:r>
          </a:p>
          <a:p>
            <a:r>
              <a:rPr lang="en-US" dirty="0"/>
              <a:t>print("R is fun")</a:t>
            </a:r>
          </a:p>
          <a:p>
            <a:endParaRPr lang="en-US" dirty="0"/>
          </a:p>
          <a:p>
            <a:r>
              <a:rPr lang="en-US" dirty="0"/>
              <a:t># print variables</a:t>
            </a:r>
          </a:p>
          <a:p>
            <a:r>
              <a:rPr lang="en-US" dirty="0"/>
              <a:t>x &lt;- "Welcome to </a:t>
            </a:r>
            <a:r>
              <a:rPr lang="en-US" dirty="0" err="1"/>
              <a:t>Programiz</a:t>
            </a:r>
            <a:r>
              <a:rPr lang="en-US" dirty="0"/>
              <a:t>"</a:t>
            </a:r>
          </a:p>
          <a:p>
            <a:r>
              <a:rPr lang="en-US" dirty="0"/>
              <a:t>print(x)</a:t>
            </a:r>
          </a:p>
          <a:p>
            <a:endParaRPr lang="en-US" dirty="0"/>
          </a:p>
          <a:p>
            <a:r>
              <a:rPr lang="en-US" dirty="0"/>
              <a:t>data()</a:t>
            </a:r>
          </a:p>
          <a:p>
            <a:endParaRPr lang="en-US" dirty="0"/>
          </a:p>
          <a:p>
            <a:r>
              <a:rPr lang="en-US" dirty="0"/>
              <a:t>plot(</a:t>
            </a:r>
            <a:r>
              <a:rPr lang="en-US" dirty="0" err="1"/>
              <a:t>JohnsonJohnson</a:t>
            </a:r>
            <a:r>
              <a:rPr lang="en-US" dirty="0"/>
              <a:t>,</a:t>
            </a:r>
          </a:p>
          <a:p>
            <a:r>
              <a:rPr lang="en-US" dirty="0"/>
              <a:t>     col='</a:t>
            </a:r>
            <a:r>
              <a:rPr lang="en-US" dirty="0" err="1"/>
              <a:t>steelblue</a:t>
            </a:r>
            <a:r>
              <a:rPr lang="en-US" dirty="0"/>
              <a:t>',</a:t>
            </a:r>
          </a:p>
          <a:p>
            <a:r>
              <a:rPr lang="en-US" dirty="0"/>
              <a:t>     main='Scatterplot',</a:t>
            </a:r>
          </a:p>
          <a:p>
            <a:r>
              <a:rPr lang="en-US" dirty="0"/>
              <a:t>     </a:t>
            </a:r>
            <a:r>
              <a:rPr lang="en-US" dirty="0" err="1"/>
              <a:t>xlab</a:t>
            </a:r>
            <a:r>
              <a:rPr lang="en-US" dirty="0"/>
              <a:t>='mpg',</a:t>
            </a:r>
          </a:p>
          <a:p>
            <a:r>
              <a:rPr lang="en-US" dirty="0"/>
              <a:t>     </a:t>
            </a:r>
            <a:r>
              <a:rPr lang="en-US" dirty="0" err="1"/>
              <a:t>ylab</a:t>
            </a:r>
            <a:r>
              <a:rPr lang="en-US" dirty="0"/>
              <a:t>='</a:t>
            </a:r>
            <a:r>
              <a:rPr lang="en-US" dirty="0" err="1"/>
              <a:t>wt</a:t>
            </a:r>
            <a:r>
              <a:rPr lang="en-US" dirty="0"/>
              <a:t>',</a:t>
            </a:r>
          </a:p>
          <a:p>
            <a:r>
              <a:rPr lang="en-US" dirty="0"/>
              <a:t>     </a:t>
            </a:r>
            <a:r>
              <a:rPr lang="en-US" dirty="0" err="1"/>
              <a:t>pch</a:t>
            </a:r>
            <a:r>
              <a:rPr lang="en-US" dirty="0"/>
              <a:t>=19)</a:t>
            </a:r>
          </a:p>
          <a:p>
            <a:endParaRPr lang="en-US" dirty="0"/>
          </a:p>
          <a:p>
            <a:endParaRPr lang="en-US" dirty="0"/>
          </a:p>
          <a:p>
            <a:r>
              <a:rPr lang="en-US" dirty="0"/>
              <a:t>summary(</a:t>
            </a:r>
            <a:r>
              <a:rPr lang="en-US" dirty="0" err="1"/>
              <a:t>JohnsonJohnson</a:t>
            </a:r>
            <a:r>
              <a:rPr 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65" y="205105"/>
            <a:ext cx="10353675" cy="6204585"/>
          </a:xfrm>
        </p:spPr>
        <p:txBody>
          <a:bodyPr>
            <a:normAutofit lnSpcReduction="10000"/>
          </a:bodyPr>
          <a:lstStyle/>
          <a:p>
            <a:r>
              <a:rPr lang="en-US"/>
              <a:t>Data()</a:t>
            </a:r>
          </a:p>
          <a:p>
            <a:r>
              <a:rPr lang="en-US" dirty="0" err="1"/>
              <a:t>mtcars</a:t>
            </a:r>
            <a:endParaRPr lang="en-US" dirty="0"/>
          </a:p>
          <a:p>
            <a:r>
              <a:rPr lang="en-US" dirty="0"/>
              <a:t>?</a:t>
            </a:r>
            <a:r>
              <a:rPr lang="en-US" dirty="0" err="1"/>
              <a:t>mtcars</a:t>
            </a:r>
            <a:endParaRPr lang="en-US" dirty="0"/>
          </a:p>
          <a:p>
            <a:endParaRPr lang="en-US" dirty="0"/>
          </a:p>
          <a:p>
            <a:r>
              <a:rPr lang="en-US" dirty="0" err="1"/>
              <a:t>data_cars</a:t>
            </a:r>
            <a:r>
              <a:rPr lang="en-US" dirty="0"/>
              <a:t>&lt;-</a:t>
            </a:r>
            <a:r>
              <a:rPr lang="en-US" dirty="0" err="1"/>
              <a:t>mtcars</a:t>
            </a:r>
            <a:endParaRPr lang="en-US" dirty="0"/>
          </a:p>
          <a:p>
            <a:endParaRPr lang="en-US" dirty="0"/>
          </a:p>
          <a:p>
            <a:r>
              <a:rPr lang="en-US" dirty="0" err="1"/>
              <a:t>rownames</a:t>
            </a:r>
            <a:r>
              <a:rPr lang="en-US" dirty="0"/>
              <a:t>(</a:t>
            </a:r>
            <a:r>
              <a:rPr lang="en-US" dirty="0" err="1"/>
              <a:t>data_cars</a:t>
            </a:r>
            <a:r>
              <a:rPr lang="en-US" dirty="0"/>
              <a:t>)</a:t>
            </a:r>
          </a:p>
          <a:p>
            <a:endParaRPr lang="en-US" dirty="0"/>
          </a:p>
          <a:p>
            <a:r>
              <a:rPr lang="en-US" dirty="0"/>
              <a:t>max(</a:t>
            </a:r>
            <a:r>
              <a:rPr lang="en-US" dirty="0" err="1"/>
              <a:t>data_cars$hp</a:t>
            </a:r>
            <a:r>
              <a:rPr lang="en-US" dirty="0"/>
              <a:t>)</a:t>
            </a:r>
          </a:p>
          <a:p>
            <a:r>
              <a:rPr lang="en-US" dirty="0"/>
              <a:t>min(</a:t>
            </a:r>
            <a:r>
              <a:rPr lang="en-US" dirty="0" err="1"/>
              <a:t>data_cars$hp</a:t>
            </a:r>
            <a:r>
              <a:rPr lang="en-US" dirty="0"/>
              <a:t>)</a:t>
            </a:r>
          </a:p>
          <a:p>
            <a:endParaRPr lang="en-US" dirty="0"/>
          </a:p>
          <a:p>
            <a:r>
              <a:rPr lang="en-US" dirty="0"/>
              <a:t>print(</a:t>
            </a:r>
            <a:r>
              <a:rPr lang="en-US" dirty="0" err="1"/>
              <a:t>data_cars</a:t>
            </a:r>
            <a:r>
              <a:rPr lang="en-US"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Builtin Dataset in R</a:t>
            </a:r>
          </a:p>
        </p:txBody>
      </p:sp>
      <p:sp>
        <p:nvSpPr>
          <p:cNvPr id="3" name="Content Placeholder 2"/>
          <p:cNvSpPr>
            <a:spLocks noGrp="1"/>
          </p:cNvSpPr>
          <p:nvPr>
            <p:ph sz="half" idx="1"/>
          </p:nvPr>
        </p:nvSpPr>
        <p:spPr>
          <a:xfrm>
            <a:off x="822990" y="1351915"/>
            <a:ext cx="4856841" cy="3622671"/>
          </a:xfrm>
        </p:spPr>
        <p:txBody>
          <a:bodyPr/>
          <a:lstStyle/>
          <a:p>
            <a:r>
              <a:rPr lang="en-US"/>
              <a:t>data()</a:t>
            </a:r>
          </a:p>
          <a:p>
            <a:endParaRPr lang="en-US"/>
          </a:p>
          <a:p>
            <a:endParaRPr lang="en-US"/>
          </a:p>
        </p:txBody>
      </p:sp>
      <p:pic>
        <p:nvPicPr>
          <p:cNvPr id="4" name="Content Placeholder 3" descr="r-data-sets"/>
          <p:cNvPicPr>
            <a:picLocks noGrp="1" noChangeAspect="1"/>
          </p:cNvPicPr>
          <p:nvPr>
            <p:ph sz="half" idx="2"/>
          </p:nvPr>
        </p:nvPicPr>
        <p:blipFill>
          <a:blip r:embed="rId2"/>
          <a:stretch>
            <a:fillRect/>
          </a:stretch>
        </p:blipFill>
        <p:spPr>
          <a:xfrm>
            <a:off x="702945" y="1871980"/>
            <a:ext cx="10191115" cy="47669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r>
              <a:rPr lang="en-US"/>
              <a:t># Loading</a:t>
            </a:r>
          </a:p>
          <a:p>
            <a:r>
              <a:rPr lang="en-US"/>
              <a:t>data(mtcars)</a:t>
            </a:r>
          </a:p>
          <a:p>
            <a:r>
              <a:rPr lang="en-US"/>
              <a:t># Print the first 6 rows</a:t>
            </a:r>
          </a:p>
          <a:p>
            <a:r>
              <a:rPr lang="en-US"/>
              <a:t>head(mtcars, 6)</a:t>
            </a:r>
          </a:p>
          <a:p>
            <a:endParaRPr lang="en-US"/>
          </a:p>
          <a:p>
            <a:r>
              <a:rPr lang="en-US"/>
              <a:t>summary(mtcars)</a:t>
            </a:r>
          </a:p>
          <a:p>
            <a:r>
              <a:rPr lang="en-US"/>
              <a:t>?mtcars</a:t>
            </a:r>
          </a:p>
          <a:p>
            <a:endParaRPr lang="en-US"/>
          </a:p>
          <a:p>
            <a:endParaRPr lang="en-US"/>
          </a:p>
        </p:txBody>
      </p:sp>
      <p:sp>
        <p:nvSpPr>
          <p:cNvPr id="4" name="Content Placeholder 3"/>
          <p:cNvSpPr>
            <a:spLocks noGrp="1"/>
          </p:cNvSpPr>
          <p:nvPr>
            <p:ph sz="half" idx="2"/>
          </p:nvPr>
        </p:nvSpPr>
        <p:spPr/>
        <p:txBody>
          <a:bodyPr/>
          <a:lstStyle/>
          <a:p>
            <a:r>
              <a:rPr lang="en-US"/>
              <a:t>data("USArrests")</a:t>
            </a:r>
          </a:p>
          <a:p>
            <a:r>
              <a:rPr lang="en-US"/>
              <a:t>     </a:t>
            </a:r>
          </a:p>
          <a:p>
            <a:r>
              <a:rPr lang="en-US"/>
              <a:t>head(USArrests)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chemeClr val="tx1"/>
                </a:solidFill>
                <a:effectLst/>
                <a:latin typeface="Source Sans Pro" panose="020B0503030403020204" pitchFamily="34" charset="0"/>
              </a:rPr>
              <a:t>Data Types in R</a:t>
            </a:r>
            <a:br>
              <a:rPr lang="en-US" b="1" i="0" dirty="0">
                <a:solidFill>
                  <a:srgbClr val="222222"/>
                </a:solidFill>
                <a:effectLst/>
                <a:latin typeface="Source Sans Pro" panose="020B0503030403020204" pitchFamily="34" charset="0"/>
              </a:rPr>
            </a:br>
            <a:endParaRPr lang="en-US" dirty="0"/>
          </a:p>
        </p:txBody>
      </p:sp>
      <p:sp>
        <p:nvSpPr>
          <p:cNvPr id="3" name="Content Placeholder 2"/>
          <p:cNvSpPr>
            <a:spLocks noGrp="1"/>
          </p:cNvSpPr>
          <p:nvPr>
            <p:ph idx="1"/>
          </p:nvPr>
        </p:nvSpPr>
        <p:spPr/>
        <p:txBody>
          <a:bodyPr>
            <a:normAutofit/>
          </a:bodyPr>
          <a:lstStyle/>
          <a:p>
            <a:pPr algn="l"/>
            <a:r>
              <a:rPr lang="en-US" b="0" i="0" dirty="0">
                <a:solidFill>
                  <a:schemeClr val="tx1"/>
                </a:solidFill>
                <a:effectLst/>
                <a:latin typeface="Source Sans Pro" panose="020B0503030403020204" pitchFamily="34" charset="0"/>
              </a:rPr>
              <a:t>Following are the Data Types or Data Structures in R Programming:</a:t>
            </a:r>
          </a:p>
          <a:p>
            <a:pPr>
              <a:buFont typeface="Arial" panose="020B0604020202020204" pitchFamily="34" charset="0"/>
              <a:buChar char="•"/>
            </a:pPr>
            <a:r>
              <a:rPr lang="en-US" dirty="0">
                <a:solidFill>
                  <a:schemeClr val="tx1"/>
                </a:solidFill>
                <a:effectLst/>
                <a:latin typeface="Source Sans Pro" panose="020B0503030403020204" pitchFamily="34" charset="0"/>
              </a:rPr>
              <a:t>Scalars (numerical, character, logical)</a:t>
            </a:r>
            <a:endParaRPr lang="en-US" b="0" i="0" dirty="0">
              <a:solidFill>
                <a:schemeClr val="tx1"/>
              </a:solidFill>
              <a:effectLst/>
              <a:latin typeface="Source Sans Pro" panose="020B0503030403020204" pitchFamily="34" charset="0"/>
            </a:endParaRPr>
          </a:p>
          <a:p>
            <a:pPr algn="l">
              <a:buFont typeface="Arial" panose="020B0604020202020204" pitchFamily="34" charset="0"/>
              <a:buChar char="•"/>
            </a:pPr>
            <a:r>
              <a:rPr lang="en-US" b="0" i="0" dirty="0">
                <a:solidFill>
                  <a:schemeClr val="tx1"/>
                </a:solidFill>
                <a:effectLst/>
                <a:latin typeface="Source Sans Pro" panose="020B0503030403020204" pitchFamily="34" charset="0"/>
              </a:rPr>
              <a:t>Vectors (numerical, character, logical)</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Matrices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Data frames</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Lists</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400" b="1" i="0" dirty="0">
                <a:solidFill>
                  <a:schemeClr val="tx1"/>
                </a:solidFill>
                <a:effectLst/>
                <a:latin typeface="Source Sans Pro" panose="020B0503030403020204" pitchFamily="34" charset="0"/>
              </a:rPr>
            </a:br>
            <a:r>
              <a:rPr lang="en-US" sz="5300" b="1" i="0" dirty="0">
                <a:solidFill>
                  <a:schemeClr val="tx1"/>
                </a:solidFill>
                <a:effectLst/>
                <a:latin typeface="Source Sans Pro" panose="020B0503030403020204" pitchFamily="34" charset="0"/>
              </a:rPr>
              <a:t>Basics types</a:t>
            </a:r>
            <a:br>
              <a:rPr lang="en-US" sz="4400" b="1" i="0" dirty="0">
                <a:solidFill>
                  <a:schemeClr val="tx1"/>
                </a:solidFill>
                <a:effectLst/>
                <a:latin typeface="Source Sans Pro" panose="020B0503030403020204" pitchFamily="34" charset="0"/>
              </a:rPr>
            </a:br>
            <a:endParaRPr lang="en-US" sz="4400" dirty="0">
              <a:solidFill>
                <a:schemeClr val="tx1"/>
              </a:solidFill>
            </a:endParaRPr>
          </a:p>
        </p:txBody>
      </p:sp>
      <p:sp>
        <p:nvSpPr>
          <p:cNvPr id="3" name="Content Placeholder 2"/>
          <p:cNvSpPr>
            <a:spLocks noGrp="1"/>
          </p:cNvSpPr>
          <p:nvPr>
            <p:ph idx="1"/>
          </p:nvPr>
        </p:nvSpPr>
        <p:spPr>
          <a:xfrm>
            <a:off x="701760" y="2699302"/>
            <a:ext cx="10353762" cy="3714749"/>
          </a:xfrm>
        </p:spPr>
        <p:txBody>
          <a:bodyPr/>
          <a:lstStyle/>
          <a:p>
            <a:pPr algn="l">
              <a:buFont typeface="Arial" panose="020B0604020202020204" pitchFamily="34" charset="0"/>
              <a:buChar char="•"/>
            </a:pPr>
            <a:r>
              <a:rPr lang="en-US" b="0" i="0" dirty="0">
                <a:solidFill>
                  <a:schemeClr val="tx1"/>
                </a:solidFill>
                <a:effectLst/>
                <a:latin typeface="Source Sans Pro" panose="020B0503030403020204" pitchFamily="34" charset="0"/>
              </a:rPr>
              <a:t>4.5 is a decimal value called </a:t>
            </a:r>
            <a:r>
              <a:rPr lang="en-US" b="1" i="0" dirty="0">
                <a:solidFill>
                  <a:schemeClr val="tx1"/>
                </a:solidFill>
                <a:effectLst/>
                <a:latin typeface="Source Sans Pro" panose="020B0503030403020204" pitchFamily="34" charset="0"/>
              </a:rPr>
              <a:t>numeric</a:t>
            </a:r>
            <a:r>
              <a:rPr lang="en-US" b="0" i="0" dirty="0">
                <a:solidFill>
                  <a:schemeClr val="tx1"/>
                </a:solidFill>
                <a:effectLst/>
                <a:latin typeface="Source Sans Pro" panose="020B0503030403020204" pitchFamily="34" charset="0"/>
              </a:rPr>
              <a:t>.</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4 is a natural value called </a:t>
            </a:r>
            <a:r>
              <a:rPr lang="en-US" b="1" i="0" dirty="0">
                <a:solidFill>
                  <a:schemeClr val="tx1"/>
                </a:solidFill>
                <a:effectLst/>
                <a:latin typeface="Source Sans Pro" panose="020B0503030403020204" pitchFamily="34" charset="0"/>
              </a:rPr>
              <a:t>integers</a:t>
            </a:r>
            <a:r>
              <a:rPr lang="en-US" b="0" i="0" dirty="0">
                <a:solidFill>
                  <a:schemeClr val="tx1"/>
                </a:solidFill>
                <a:effectLst/>
                <a:latin typeface="Source Sans Pro" panose="020B0503030403020204" pitchFamily="34" charset="0"/>
              </a:rPr>
              <a:t>. Integers are also numeric.</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TRUE or FALSE is a Boolean value called </a:t>
            </a:r>
            <a:r>
              <a:rPr lang="en-US" b="1" i="0" dirty="0">
                <a:solidFill>
                  <a:schemeClr val="tx1"/>
                </a:solidFill>
                <a:effectLst/>
                <a:latin typeface="Source Sans Pro" panose="020B0503030403020204" pitchFamily="34" charset="0"/>
              </a:rPr>
              <a:t>logical</a:t>
            </a:r>
            <a:r>
              <a:rPr lang="en-US" b="0" i="0" dirty="0">
                <a:solidFill>
                  <a:schemeClr val="tx1"/>
                </a:solidFill>
                <a:effectLst/>
                <a:latin typeface="Source Sans Pro" panose="020B0503030403020204" pitchFamily="34" charset="0"/>
              </a:rPr>
              <a:t> binary operators in R.</a:t>
            </a:r>
          </a:p>
          <a:p>
            <a:pPr algn="l">
              <a:buFont typeface="Arial" panose="020B0604020202020204" pitchFamily="34" charset="0"/>
              <a:buChar char="•"/>
            </a:pPr>
            <a:r>
              <a:rPr lang="en-US" b="0" i="0" dirty="0">
                <a:solidFill>
                  <a:schemeClr val="tx1"/>
                </a:solidFill>
                <a:effectLst/>
                <a:latin typeface="Source Sans Pro" panose="020B0503030403020204" pitchFamily="34" charset="0"/>
              </a:rPr>
              <a:t>The value inside ” ” or ‘ ‘ are text (string). They are called </a:t>
            </a:r>
            <a:r>
              <a:rPr lang="en-US" b="1" i="0" dirty="0">
                <a:solidFill>
                  <a:schemeClr val="tx1"/>
                </a:solidFill>
                <a:effectLst/>
                <a:latin typeface="Source Sans Pro" panose="020B0503030403020204" pitchFamily="34" charset="0"/>
              </a:rPr>
              <a:t>characters</a:t>
            </a:r>
            <a:r>
              <a:rPr lang="en-US" b="0" i="0" dirty="0">
                <a:solidFill>
                  <a:schemeClr val="tx1"/>
                </a:solidFill>
                <a:effectLst/>
                <a:latin typeface="Source Sans Pro" panose="020B0503030403020204" pitchFamily="34" charset="0"/>
              </a:rPr>
              <a:t>.</a:t>
            </a:r>
          </a:p>
          <a:p>
            <a:endParaRPr 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buFont typeface="Tw Cen MT" panose="020B0602020104020603" pitchFamily="34" charset="0"/>
              <a:buChar char="—"/>
            </a:pPr>
            <a:r>
              <a:rPr lang="en-US" dirty="0"/>
              <a:t> R programs are written either in the terminal/Command</a:t>
            </a:r>
          </a:p>
          <a:p>
            <a:pPr>
              <a:buFont typeface="Tw Cen MT" panose="020B0602020104020603" pitchFamily="34" charset="0"/>
              <a:buChar char="—"/>
            </a:pPr>
            <a:r>
              <a:rPr lang="en-US" dirty="0"/>
              <a:t> R files are saved with .R extensions. E.g. </a:t>
            </a:r>
            <a:r>
              <a:rPr lang="en-US" dirty="0" err="1"/>
              <a:t>name.R</a:t>
            </a:r>
            <a:endParaRPr lang="en-US" dirty="0"/>
          </a:p>
          <a:p>
            <a:pPr>
              <a:buFont typeface="Tw Cen MT" panose="020B0602020104020603" pitchFamily="34" charset="0"/>
              <a:buChar char="—"/>
            </a:pPr>
            <a:r>
              <a:rPr lang="en-US" dirty="0"/>
              <a:t> To launch R in terminal write: $ R</a:t>
            </a:r>
          </a:p>
          <a:p>
            <a:pPr>
              <a:buFont typeface="Tw Cen MT" panose="020B0602020104020603" pitchFamily="34" charset="0"/>
              <a:buChar char="—"/>
            </a:pPr>
            <a:r>
              <a:rPr lang="en-US" dirty="0"/>
              <a:t> For Assigning values “&lt;-”operator is used. e.g. Name &lt;-”Hello World”</a:t>
            </a:r>
          </a:p>
          <a:p>
            <a:pPr>
              <a:buFont typeface="Tw Cen MT" panose="020B0602020104020603" pitchFamily="34" charset="0"/>
              <a:buChar char="—"/>
            </a:pPr>
            <a:r>
              <a:rPr lang="en-US" dirty="0"/>
              <a:t> print function is used to print the values. E.g. print(Name) will print “Hello World”</a:t>
            </a:r>
          </a:p>
          <a:p>
            <a:pPr>
              <a:buFont typeface="Tw Cen MT" panose="020B0602020104020603" pitchFamily="34" charset="0"/>
              <a:buChar char="—"/>
            </a:pPr>
            <a:r>
              <a:rPr lang="en-US" dirty="0"/>
              <a:t> To give comments in R scripts # is used </a:t>
            </a:r>
          </a:p>
          <a:p>
            <a:r>
              <a:rPr lang="en-US" dirty="0"/>
              <a:t>      e.g. # This is a comment.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b="1" dirty="0"/>
              <a:t>Example</a:t>
            </a:r>
            <a:endParaRPr lang="en-US" sz="5400" b="1" dirty="0"/>
          </a:p>
        </p:txBody>
      </p:sp>
      <p:sp>
        <p:nvSpPr>
          <p:cNvPr id="4" name="Rectangle 1"/>
          <p:cNvSpPr>
            <a:spLocks noGrp="1" noChangeArrowheads="1"/>
          </p:cNvSpPr>
          <p:nvPr>
            <p:ph idx="1"/>
          </p:nvPr>
        </p:nvSpPr>
        <p:spPr bwMode="auto">
          <a:xfrm>
            <a:off x="913795" y="1710611"/>
            <a:ext cx="7607353" cy="15574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22222"/>
                </a:solidFill>
                <a:effectLst/>
                <a:latin typeface="Courier 10 Pitch"/>
              </a:rPr>
              <a:t># Declare variables of different types # Numeric </a:t>
            </a:r>
            <a:endParaRPr kumimoji="0" lang="en-IN" altLang="en-US" sz="2400" b="0" i="0" u="none" strike="noStrike" cap="none" normalizeH="0" baseline="0" dirty="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22222"/>
                </a:solidFill>
                <a:effectLst/>
                <a:latin typeface="Courier 10 Pitch"/>
              </a:rPr>
              <a:t>x &lt;- 28 </a:t>
            </a:r>
            <a:endParaRPr kumimoji="0" lang="en-IN" altLang="en-US" sz="2400" b="0" i="0" u="none" strike="noStrike" cap="none" normalizeH="0" baseline="0" dirty="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22222"/>
                </a:solidFill>
                <a:effectLst/>
                <a:latin typeface="Courier 10 Pitch"/>
              </a:rPr>
              <a:t>class(x)</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913795" y="3260619"/>
            <a:ext cx="4559353"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effectLst/>
                <a:latin typeface="Courier 10 Pitch"/>
              </a:rPr>
              <a:t># String </a:t>
            </a:r>
            <a:endParaRPr kumimoji="0" lang="en-IN" altLang="en-US" sz="2000" b="0" i="0" u="none" strike="noStrike" cap="none" normalizeH="0" baseline="0" dirty="0">
              <a:ln>
                <a:noFill/>
              </a:ln>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000" dirty="0">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effectLst/>
                <a:latin typeface="Courier 10 Pitch"/>
              </a:rPr>
              <a:t>y &lt;- "R is Fantastic" class(y)</a:t>
            </a:r>
            <a:r>
              <a:rPr kumimoji="0" lang="en-US" altLang="en-US" sz="2800" b="0" i="0" u="none" strike="noStrike" cap="none" normalizeH="0" baseline="0" dirty="0">
                <a:ln>
                  <a:noFill/>
                </a:ln>
                <a:effectLst/>
              </a:rPr>
              <a:t> </a:t>
            </a:r>
            <a:endParaRPr kumimoji="0" lang="en-US" altLang="en-US" sz="4400" b="0" i="0" u="none" strike="noStrike" cap="none" normalizeH="0" baseline="0" dirty="0">
              <a:ln>
                <a:noFill/>
              </a:ln>
              <a:effectLst/>
              <a:latin typeface="Arial" panose="020B0604020202020204" pitchFamily="34" charset="0"/>
            </a:endParaRPr>
          </a:p>
        </p:txBody>
      </p:sp>
      <p:sp>
        <p:nvSpPr>
          <p:cNvPr id="6" name="Rectangle 3"/>
          <p:cNvSpPr>
            <a:spLocks noChangeArrowheads="1"/>
          </p:cNvSpPr>
          <p:nvPr/>
        </p:nvSpPr>
        <p:spPr bwMode="auto">
          <a:xfrm>
            <a:off x="913795" y="4553531"/>
            <a:ext cx="4094922"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effectLst/>
                <a:latin typeface="Courier 10 Pitch"/>
              </a:rPr>
              <a:t># Boolean </a:t>
            </a:r>
            <a:endParaRPr kumimoji="0" lang="en-IN" altLang="en-US" sz="2400" b="0" i="0" u="none" strike="noStrike" cap="none" normalizeH="0" baseline="0" dirty="0">
              <a:ln>
                <a:noFill/>
              </a:ln>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effectLst/>
                <a:latin typeface="Courier 10 Pitch"/>
              </a:rPr>
              <a:t>z &lt;- TRUE </a:t>
            </a:r>
            <a:endParaRPr kumimoji="0" lang="en-IN" altLang="en-US" sz="2400" b="0" i="0" u="none" strike="noStrike" cap="none" normalizeH="0" baseline="0" dirty="0">
              <a:ln>
                <a:noFill/>
              </a:ln>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effectLst/>
                <a:latin typeface="Courier 10 Pitch"/>
              </a:rPr>
              <a:t>class(z)</a:t>
            </a:r>
            <a:r>
              <a:rPr kumimoji="0" lang="en-US" altLang="en-US" sz="2400" b="0" i="0" u="none" strike="noStrike" cap="none" normalizeH="0" baseline="0" dirty="0">
                <a:ln>
                  <a:noFill/>
                </a:ln>
                <a:effectLst/>
              </a:rPr>
              <a:t> </a:t>
            </a:r>
            <a:endParaRPr kumimoji="0" lang="en-IN"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IN" altLang="en-US" sz="2400" b="0" i="0" u="none" strike="noStrike" cap="none" normalizeH="0" baseline="0" dirty="0">
                <a:ln>
                  <a:noFill/>
                </a:ln>
                <a:effectLst/>
                <a:latin typeface="Arial" panose="020B0604020202020204" pitchFamily="34" charset="0"/>
              </a:rPr>
              <a:t>Print(z)</a:t>
            </a:r>
            <a:endParaRPr kumimoji="0" lang="en-US" altLang="en-US" sz="2400" b="0" i="0" u="none" strike="noStrike" cap="none" normalizeH="0" baseline="0" dirty="0">
              <a:ln>
                <a:noFill/>
              </a:ln>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6700" b="1" i="0" dirty="0">
                <a:solidFill>
                  <a:schemeClr val="tx1"/>
                </a:solidFill>
                <a:effectLst/>
                <a:latin typeface="Source Sans Pro" panose="020B0503030403020204" pitchFamily="34" charset="0"/>
              </a:rPr>
              <a:t>Variables</a:t>
            </a:r>
            <a:br>
              <a:rPr lang="en-IN" sz="4400" b="1" i="0" dirty="0">
                <a:solidFill>
                  <a:schemeClr val="tx1"/>
                </a:solidFill>
                <a:effectLst/>
                <a:latin typeface="Source Sans Pro" panose="020B0503030403020204" pitchFamily="34" charset="0"/>
              </a:rPr>
            </a:br>
            <a:endParaRPr lang="en-US" sz="4400" dirty="0">
              <a:solidFill>
                <a:schemeClr val="tx1"/>
              </a:solidFill>
            </a:endParaRPr>
          </a:p>
        </p:txBody>
      </p:sp>
      <p:sp>
        <p:nvSpPr>
          <p:cNvPr id="3" name="Content Placeholder 2"/>
          <p:cNvSpPr>
            <a:spLocks noGrp="1"/>
          </p:cNvSpPr>
          <p:nvPr>
            <p:ph idx="1"/>
          </p:nvPr>
        </p:nvSpPr>
        <p:spPr>
          <a:xfrm>
            <a:off x="794526" y="1866900"/>
            <a:ext cx="10353762" cy="3714749"/>
          </a:xfrm>
        </p:spPr>
        <p:txBody>
          <a:bodyPr/>
          <a:lstStyle/>
          <a:p>
            <a:pPr algn="l"/>
            <a:r>
              <a:rPr lang="en-US" i="0" dirty="0">
                <a:solidFill>
                  <a:schemeClr val="tx1"/>
                </a:solidFill>
                <a:effectLst/>
                <a:latin typeface="Source Sans Pro" panose="020B0503030403020204" pitchFamily="34" charset="0"/>
              </a:rPr>
              <a:t>Variables are one of the basic data types in R that store values and are an important component in R programming, especially for a </a:t>
            </a:r>
            <a:r>
              <a:rPr lang="en-US" i="0" u="none" strike="noStrike" dirty="0">
                <a:solidFill>
                  <a:schemeClr val="tx1"/>
                </a:solidFill>
                <a:effectLst/>
                <a:latin typeface="Source Sans Pro" panose="020B0503030403020204" pitchFamily="34" charset="0"/>
                <a:hlinkClick r:id="rId2"/>
              </a:rPr>
              <a:t>data scientist</a:t>
            </a:r>
            <a:r>
              <a:rPr lang="en-US" i="0" dirty="0">
                <a:solidFill>
                  <a:schemeClr val="tx1"/>
                </a:solidFill>
                <a:effectLst/>
                <a:latin typeface="Source Sans Pro" panose="020B0503030403020204" pitchFamily="34" charset="0"/>
              </a:rPr>
              <a:t>. A variable in R data types can store a number, an object, a statistical result, vector, dataset, a model prediction basically anything R outputs. We can use that variable later simply by calling the name of the variable.</a:t>
            </a:r>
          </a:p>
          <a:p>
            <a:pPr algn="l"/>
            <a:r>
              <a:rPr lang="en-US" i="0" dirty="0">
                <a:solidFill>
                  <a:schemeClr val="tx1"/>
                </a:solidFill>
                <a:effectLst/>
                <a:latin typeface="Source Sans Pro" panose="020B0503030403020204" pitchFamily="34" charset="0"/>
              </a:rPr>
              <a:t>To declare variable data structures in R, we need to assign a variable name. The name should not have space. We can use _ to connect to words.</a:t>
            </a:r>
          </a:p>
          <a:p>
            <a:pPr algn="l"/>
            <a:r>
              <a:rPr lang="en-US" i="0" dirty="0">
                <a:solidFill>
                  <a:schemeClr val="tx1"/>
                </a:solidFill>
                <a:effectLst/>
                <a:latin typeface="Source Sans Pro" panose="020B0503030403020204" pitchFamily="34" charset="0"/>
              </a:rPr>
              <a:t>To add a value to the variable in data types in R programming, use &lt;- or =.</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1"/>
          <p:cNvSpPr>
            <a:spLocks noGrp="1" noChangeArrowheads="1"/>
          </p:cNvSpPr>
          <p:nvPr>
            <p:ph idx="1"/>
          </p:nvPr>
        </p:nvSpPr>
        <p:spPr bwMode="auto">
          <a:xfrm>
            <a:off x="542735" y="2021058"/>
            <a:ext cx="10495181"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chemeClr val="tx1"/>
                </a:solidFill>
                <a:effectLst/>
                <a:latin typeface="Courier 10 Pitch"/>
              </a:rPr>
              <a:t># First way to declare a variable: use the `&lt;-` </a:t>
            </a: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err="1">
                <a:ln>
                  <a:noFill/>
                </a:ln>
                <a:solidFill>
                  <a:schemeClr val="tx1"/>
                </a:solidFill>
                <a:effectLst/>
                <a:latin typeface="Courier 10 Pitch"/>
              </a:rPr>
              <a:t>name_of_variable</a:t>
            </a:r>
            <a:r>
              <a:rPr kumimoji="0" lang="en-US" altLang="en-US" sz="2800" b="0" i="0" u="none" strike="noStrike" cap="none" normalizeH="0" baseline="0" dirty="0">
                <a:ln>
                  <a:noFill/>
                </a:ln>
                <a:solidFill>
                  <a:schemeClr val="tx1"/>
                </a:solidFill>
                <a:effectLst/>
                <a:latin typeface="Courier 10 Pitch"/>
              </a:rPr>
              <a:t> &lt;- value </a:t>
            </a: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chemeClr val="tx1"/>
                </a:solidFill>
                <a:effectLst/>
                <a:latin typeface="Courier 10 Pitch"/>
              </a:rPr>
              <a:t># Second way to declare a variable: use the `=` </a:t>
            </a: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8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err="1">
                <a:ln>
                  <a:noFill/>
                </a:ln>
                <a:solidFill>
                  <a:schemeClr val="tx1"/>
                </a:solidFill>
                <a:effectLst/>
                <a:latin typeface="Courier 10 Pitch"/>
              </a:rPr>
              <a:t>name_of_variable</a:t>
            </a:r>
            <a:r>
              <a:rPr kumimoji="0" lang="en-US" altLang="en-US" sz="2800" b="0" i="0" u="none" strike="noStrike" cap="none" normalizeH="0" baseline="0" dirty="0">
                <a:ln>
                  <a:noFill/>
                </a:ln>
                <a:solidFill>
                  <a:schemeClr val="tx1"/>
                </a:solidFill>
                <a:effectLst/>
                <a:latin typeface="Courier 10 Pitch"/>
              </a:rPr>
              <a:t> = value</a:t>
            </a: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8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IN" altLang="en-US" sz="2800" b="0" i="0" u="none" strike="noStrike" cap="none" normalizeH="0" baseline="0" dirty="0" err="1">
                <a:ln>
                  <a:noFill/>
                </a:ln>
                <a:solidFill>
                  <a:schemeClr val="tx1"/>
                </a:solidFill>
                <a:effectLst/>
                <a:latin typeface="Courier 10 Pitch"/>
              </a:rPr>
              <a:t>Sprintf</a:t>
            </a:r>
            <a:r>
              <a:rPr kumimoji="0" lang="en-IN" altLang="en-US" sz="2800" b="0" i="0" u="none" strike="noStrike" cap="none" normalizeH="0" baseline="0" dirty="0">
                <a:ln>
                  <a:noFill/>
                </a:ln>
                <a:solidFill>
                  <a:schemeClr val="tx1"/>
                </a:solidFill>
                <a:effectLst/>
                <a:latin typeface="Courier 10 Pitch"/>
              </a:rPr>
              <a:t>(“%s , %</a:t>
            </a:r>
            <a:r>
              <a:rPr kumimoji="0" lang="en-IN" altLang="en-US" sz="2800" b="0" i="0" u="none" strike="noStrike" cap="none" normalizeH="0" baseline="0">
                <a:ln>
                  <a:noFill/>
                </a:ln>
                <a:solidFill>
                  <a:schemeClr val="tx1"/>
                </a:solidFill>
                <a:effectLst/>
                <a:latin typeface="Courier 10 Pitch"/>
              </a:rPr>
              <a:t>s”,var1,var2);</a:t>
            </a:r>
            <a:r>
              <a:rPr kumimoji="0" lang="en-US" altLang="en-US" sz="3600" b="0" i="0" u="none" strike="noStrike" cap="none" normalizeH="0" baseline="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R Programm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0417" y="609600"/>
            <a:ext cx="10548731" cy="5857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741517" y="2182505"/>
            <a:ext cx="5566518" cy="146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chemeClr val="tx1"/>
                </a:solidFill>
                <a:effectLst/>
                <a:latin typeface="Courier 10 Pitch"/>
              </a:rPr>
              <a:t># Print variable x </a:t>
            </a:r>
            <a:endParaRPr kumimoji="0" lang="en-IN" altLang="en-US" sz="28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8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chemeClr val="tx1"/>
                </a:solidFill>
                <a:effectLst/>
                <a:latin typeface="Courier 10 Pitch"/>
              </a:rPr>
              <a:t>x &lt;- 42 x</a:t>
            </a:r>
            <a:r>
              <a:rPr kumimoji="0" lang="en-US" altLang="en-US" sz="36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0" dirty="0">
                <a:solidFill>
                  <a:schemeClr val="tx1"/>
                </a:solidFill>
                <a:effectLst/>
                <a:latin typeface="Source Sans Pro" panose="020B0503030403020204" pitchFamily="34" charset="0"/>
              </a:rPr>
              <a:t>R Arithmetic Operators</a:t>
            </a:r>
            <a:br>
              <a:rPr lang="en-IN" b="1" i="0" dirty="0">
                <a:solidFill>
                  <a:srgbClr val="222222"/>
                </a:solidFill>
                <a:effectLst/>
                <a:latin typeface="Source Sans Pro" panose="020B0503030403020204" pitchFamily="34" charset="0"/>
              </a:rPr>
            </a:br>
            <a:endParaRPr lang="en-US" dirty="0"/>
          </a:p>
        </p:txBody>
      </p:sp>
      <p:sp>
        <p:nvSpPr>
          <p:cNvPr id="3" name="Content Placeholder 2"/>
          <p:cNvSpPr>
            <a:spLocks noGrp="1"/>
          </p:cNvSpPr>
          <p:nvPr>
            <p:ph idx="1"/>
          </p:nvPr>
        </p:nvSpPr>
        <p:spPr/>
        <p:txBody>
          <a:bodyPr/>
          <a:lstStyle/>
          <a:p>
            <a:pPr algn="l"/>
            <a:r>
              <a:rPr lang="en-US" b="0" i="0" dirty="0">
                <a:solidFill>
                  <a:schemeClr val="tx1"/>
                </a:solidFill>
                <a:effectLst/>
                <a:latin typeface="Source Sans Pro" panose="020B0503030403020204" pitchFamily="34" charset="0"/>
              </a:rPr>
              <a:t>We will first see the basic arithmetic operators in R data types. Following are the arithmetic and </a:t>
            </a:r>
            <a:r>
              <a:rPr lang="en-US" b="0" i="0" dirty="0" err="1">
                <a:solidFill>
                  <a:schemeClr val="tx1"/>
                </a:solidFill>
                <a:effectLst/>
                <a:latin typeface="Source Sans Pro" panose="020B0503030403020204" pitchFamily="34" charset="0"/>
              </a:rPr>
              <a:t>boolean</a:t>
            </a:r>
            <a:r>
              <a:rPr lang="en-US" b="0" i="0" dirty="0">
                <a:solidFill>
                  <a:schemeClr val="tx1"/>
                </a:solidFill>
                <a:effectLst/>
                <a:latin typeface="Source Sans Pro" panose="020B0503030403020204" pitchFamily="34" charset="0"/>
              </a:rPr>
              <a:t> operators in R programming which stand for:</a:t>
            </a:r>
          </a:p>
          <a:p>
            <a:br>
              <a:rPr lang="en-US" dirty="0"/>
            </a:br>
            <a:endParaRPr lang="en-US" dirty="0"/>
          </a:p>
        </p:txBody>
      </p:sp>
    </p:spTree>
    <p:extLst>
      <p:ext uri="{BB962C8B-B14F-4D97-AF65-F5344CB8AC3E}">
        <p14:creationId xmlns:p14="http://schemas.microsoft.com/office/powerpoint/2010/main" val="2120304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924444" y="609600"/>
          <a:ext cx="10618200" cy="6029742"/>
        </p:xfrm>
        <a:graphic>
          <a:graphicData uri="http://schemas.openxmlformats.org/drawingml/2006/table">
            <a:tbl>
              <a:tblPr/>
              <a:tblGrid>
                <a:gridCol w="5388705">
                  <a:extLst>
                    <a:ext uri="{9D8B030D-6E8A-4147-A177-3AD203B41FA5}">
                      <a16:colId xmlns:a16="http://schemas.microsoft.com/office/drawing/2014/main" val="20000"/>
                    </a:ext>
                  </a:extLst>
                </a:gridCol>
                <a:gridCol w="5229495">
                  <a:extLst>
                    <a:ext uri="{9D8B030D-6E8A-4147-A177-3AD203B41FA5}">
                      <a16:colId xmlns:a16="http://schemas.microsoft.com/office/drawing/2014/main" val="20001"/>
                    </a:ext>
                  </a:extLst>
                </a:gridCol>
              </a:tblGrid>
              <a:tr h="1004957">
                <a:tc>
                  <a:txBody>
                    <a:bodyPr/>
                    <a:lstStyle/>
                    <a:p>
                      <a:pPr algn="l"/>
                      <a:r>
                        <a:rPr lang="en-IN">
                          <a:solidFill>
                            <a:schemeClr val="bg1"/>
                          </a:solidFill>
                          <a:effectLst/>
                        </a:rPr>
                        <a:t>Operator</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a:solidFill>
                            <a:schemeClr val="bg1"/>
                          </a:solidFill>
                          <a:effectLst/>
                        </a:rPr>
                        <a:t>Description</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004957">
                <a:tc>
                  <a:txBody>
                    <a:bodyPr/>
                    <a:lstStyle/>
                    <a:p>
                      <a:r>
                        <a:rPr lang="en-US">
                          <a:solidFill>
                            <a:schemeClr val="bg1"/>
                          </a:solidFill>
                          <a:effectLst/>
                        </a:rPr>
                        <a: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solidFill>
                            <a:schemeClr val="bg1"/>
                          </a:solidFill>
                          <a:effectLst/>
                        </a:rPr>
                        <a:t>Addition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1004957">
                <a:tc>
                  <a:txBody>
                    <a:bodyPr/>
                    <a:lstStyle/>
                    <a:p>
                      <a:r>
                        <a:rPr lang="en-US">
                          <a:solidFill>
                            <a:schemeClr val="bg1"/>
                          </a:solidFill>
                          <a:effectLst/>
                        </a:rPr>
                        <a: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solidFill>
                            <a:schemeClr val="bg1"/>
                          </a:solidFill>
                          <a:effectLst/>
                        </a:rPr>
                        <a:t>Subtraction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04957">
                <a:tc>
                  <a:txBody>
                    <a:bodyPr/>
                    <a:lstStyle/>
                    <a:p>
                      <a:r>
                        <a:rPr lang="en-US" dirty="0">
                          <a:solidFill>
                            <a:schemeClr val="bg1"/>
                          </a:solidFill>
                          <a:effectLst/>
                        </a:rPr>
                        <a: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dirty="0">
                          <a:solidFill>
                            <a:schemeClr val="bg1"/>
                          </a:solidFill>
                          <a:effectLst/>
                        </a:rPr>
                        <a:t>Multiplication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004957">
                <a:tc>
                  <a:txBody>
                    <a:bodyPr/>
                    <a:lstStyle/>
                    <a:p>
                      <a:r>
                        <a:rPr lang="en-US">
                          <a:solidFill>
                            <a:schemeClr val="bg1"/>
                          </a:solidFill>
                          <a:effectLst/>
                        </a:rPr>
                        <a:t>/</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solidFill>
                            <a:schemeClr val="bg1"/>
                          </a:solidFill>
                          <a:effectLst/>
                        </a:rPr>
                        <a:t>Division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04957">
                <a:tc>
                  <a:txBody>
                    <a:bodyPr/>
                    <a:lstStyle/>
                    <a:p>
                      <a:r>
                        <a:rPr lang="en-IN">
                          <a:solidFill>
                            <a:schemeClr val="bg1"/>
                          </a:solidFill>
                          <a:effectLst/>
                        </a:rPr>
                        <a:t>^ or **</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IN" dirty="0">
                          <a:solidFill>
                            <a:schemeClr val="bg1"/>
                          </a:solidFill>
                          <a:effectLst/>
                        </a:rPr>
                        <a:t>Exponentiation</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148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480" y="139065"/>
            <a:ext cx="10353675" cy="6610985"/>
          </a:xfrm>
        </p:spPr>
        <p:txBody>
          <a:bodyPr>
            <a:normAutofit fontScale="90000" lnSpcReduction="20000"/>
          </a:bodyPr>
          <a:lstStyle/>
          <a:p>
            <a:endParaRPr lang="en-US"/>
          </a:p>
          <a:p>
            <a:r>
              <a:rPr lang="en-US"/>
              <a:t># username = readline("Please Enter Your Name: ")</a:t>
            </a:r>
          </a:p>
          <a:p>
            <a:r>
              <a:rPr lang="en-US"/>
              <a:t># </a:t>
            </a:r>
          </a:p>
          <a:p>
            <a:r>
              <a:rPr lang="en-US"/>
              <a:t># userFname = readline("Please Enter Your Father Name: ")</a:t>
            </a:r>
          </a:p>
          <a:p>
            <a:r>
              <a:rPr lang="en-US"/>
              <a:t># </a:t>
            </a:r>
          </a:p>
          <a:p>
            <a:r>
              <a:rPr lang="en-US"/>
              <a:t># # print(paste("You've entered : ",username))</a:t>
            </a:r>
          </a:p>
          <a:p>
            <a:r>
              <a:rPr lang="en-US"/>
              <a:t># # print(paste("You've entered : ",userFname))</a:t>
            </a:r>
          </a:p>
          <a:p>
            <a:r>
              <a:rPr lang="en-US"/>
              <a:t># fullname = paste(username,userFname)</a:t>
            </a:r>
          </a:p>
          <a:p>
            <a:r>
              <a:rPr lang="en-US"/>
              <a:t># print(paste("Full name is : ", fullname))</a:t>
            </a:r>
          </a:p>
          <a:p>
            <a:endParaRPr lang="en-US"/>
          </a:p>
          <a:p>
            <a:endParaRPr lang="en-US"/>
          </a:p>
          <a:p>
            <a:endParaRPr lang="en-US"/>
          </a:p>
          <a:p>
            <a:r>
              <a:rPr lang="en-US"/>
              <a:t># </a:t>
            </a:r>
          </a:p>
          <a:p>
            <a:r>
              <a:rPr lang="en-US"/>
              <a:t># a = as.integer(readline("Enter Number 1: ")) </a:t>
            </a:r>
          </a:p>
          <a:p>
            <a:r>
              <a:rPr lang="en-US"/>
              <a:t># b = as.numeric(readline("Enter Number 2: "))</a:t>
            </a:r>
          </a:p>
        </p:txBody>
      </p:sp>
    </p:spTree>
    <p:extLst>
      <p:ext uri="{BB962C8B-B14F-4D97-AF65-F5344CB8AC3E}">
        <p14:creationId xmlns:p14="http://schemas.microsoft.com/office/powerpoint/2010/main" val="1018746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35" y="401955"/>
            <a:ext cx="11268075" cy="6249035"/>
          </a:xfrm>
        </p:spPr>
        <p:txBody>
          <a:bodyPr>
            <a:normAutofit fontScale="90000" lnSpcReduction="20000"/>
          </a:bodyPr>
          <a:lstStyle/>
          <a:p>
            <a:r>
              <a:rPr lang="en-US"/>
              <a:t># Arithmatic Operator</a:t>
            </a:r>
          </a:p>
          <a:p>
            <a:r>
              <a:rPr lang="en-US"/>
              <a:t># + = add</a:t>
            </a:r>
          </a:p>
          <a:p>
            <a:r>
              <a:rPr lang="en-US"/>
              <a:t># - = sub</a:t>
            </a:r>
          </a:p>
          <a:p>
            <a:r>
              <a:rPr lang="en-US"/>
              <a:t># * = mul</a:t>
            </a:r>
          </a:p>
          <a:p>
            <a:r>
              <a:rPr lang="en-US"/>
              <a:t># / = div</a:t>
            </a:r>
          </a:p>
          <a:p>
            <a:r>
              <a:rPr lang="en-US"/>
              <a:t># %% = modulus</a:t>
            </a:r>
          </a:p>
          <a:p>
            <a:r>
              <a:rPr lang="en-US"/>
              <a:t># ^ = power/exponent</a:t>
            </a:r>
          </a:p>
          <a:p>
            <a:endParaRPr lang="en-US"/>
          </a:p>
          <a:p>
            <a:endParaRPr lang="en-US"/>
          </a:p>
          <a:p>
            <a:r>
              <a:rPr lang="en-US"/>
              <a:t># a2 + 2ab + b2</a:t>
            </a:r>
          </a:p>
          <a:p>
            <a:endParaRPr lang="en-US"/>
          </a:p>
          <a:p>
            <a:r>
              <a:rPr lang="en-US"/>
              <a:t># c = (a^2) + (2 * a * b) + (b^2)</a:t>
            </a:r>
          </a:p>
          <a:p>
            <a:r>
              <a:rPr lang="en-US"/>
              <a:t># c = (a*a) + (2 * a* b) + (b *b)</a:t>
            </a:r>
          </a:p>
          <a:p>
            <a:r>
              <a:rPr lang="en-US"/>
              <a:t># print(c)</a:t>
            </a:r>
          </a:p>
        </p:txBody>
      </p:sp>
    </p:spTree>
    <p:extLst>
      <p:ext uri="{BB962C8B-B14F-4D97-AF65-F5344CB8AC3E}">
        <p14:creationId xmlns:p14="http://schemas.microsoft.com/office/powerpoint/2010/main" val="11315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105" y="100330"/>
            <a:ext cx="11062335" cy="6757670"/>
          </a:xfrm>
        </p:spPr>
        <p:txBody>
          <a:bodyPr>
            <a:normAutofit fontScale="92500" lnSpcReduction="10000"/>
          </a:bodyPr>
          <a:lstStyle/>
          <a:p>
            <a:r>
              <a:rPr lang="en-US"/>
              <a:t># print("1 - Computer Stationary")</a:t>
            </a:r>
          </a:p>
          <a:p>
            <a:r>
              <a:rPr lang="en-US"/>
              <a:t># print("2 - Fixed Disks")</a:t>
            </a:r>
          </a:p>
          <a:p>
            <a:r>
              <a:rPr lang="en-US"/>
              <a:t># print("3 - Computers")</a:t>
            </a:r>
          </a:p>
          <a:p>
            <a:r>
              <a:rPr lang="en-US"/>
              <a:t># </a:t>
            </a:r>
          </a:p>
          <a:p>
            <a:r>
              <a:rPr lang="en-US"/>
              <a:t># choice = as.integer(readline("What do you want to purchase ?"))</a:t>
            </a:r>
          </a:p>
          <a:p>
            <a:r>
              <a:rPr lang="en-US"/>
              <a:t># amount = as.numeric(readline("Order Amount: "))</a:t>
            </a:r>
          </a:p>
          <a:p>
            <a:r>
              <a:rPr lang="en-US"/>
              <a:t># </a:t>
            </a:r>
          </a:p>
          <a:p>
            <a:r>
              <a:rPr lang="en-US"/>
              <a:t># if (choice == 1 &amp;&amp; amount &gt;= 500) {</a:t>
            </a:r>
          </a:p>
          <a:p>
            <a:r>
              <a:rPr lang="en-US"/>
              <a:t>#   print("You've got 12% discount")</a:t>
            </a:r>
          </a:p>
          <a:p>
            <a:r>
              <a:rPr lang="en-US"/>
              <a:t># } else if (choice == 1 &amp;&amp; amount &gt;= 300) {</a:t>
            </a:r>
          </a:p>
          <a:p>
            <a:r>
              <a:rPr lang="en-US"/>
              <a:t>#   print("You've got 8% discount")</a:t>
            </a:r>
          </a:p>
          <a:p>
            <a:r>
              <a:rPr lang="en-US"/>
              <a:t># } else if (choice == 1 &amp;&amp; amount &lt; 300) {</a:t>
            </a:r>
          </a:p>
          <a:p>
            <a:r>
              <a:rPr lang="en-US"/>
              <a:t>#   print("You've got 2% discount")</a:t>
            </a:r>
          </a:p>
          <a:p>
            <a:r>
              <a:rPr lang="en-US"/>
              <a:t># }</a:t>
            </a:r>
          </a:p>
        </p:txBody>
      </p:sp>
    </p:spTree>
    <p:extLst>
      <p:ext uri="{BB962C8B-B14F-4D97-AF65-F5344CB8AC3E}">
        <p14:creationId xmlns:p14="http://schemas.microsoft.com/office/powerpoint/2010/main" val="4283769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65" y="220980"/>
            <a:ext cx="10353675" cy="6637020"/>
          </a:xfrm>
        </p:spPr>
        <p:txBody>
          <a:bodyPr>
            <a:normAutofit fontScale="62500" lnSpcReduction="20000"/>
          </a:bodyPr>
          <a:lstStyle/>
          <a:p>
            <a:r>
              <a:rPr lang="en-US"/>
              <a:t># demo &lt;- function(){</a:t>
            </a:r>
          </a:p>
          <a:p>
            <a:r>
              <a:rPr lang="en-US"/>
              <a:t>#   print("This is Function")</a:t>
            </a:r>
          </a:p>
          <a:p>
            <a:r>
              <a:rPr lang="en-US"/>
              <a:t># }</a:t>
            </a:r>
          </a:p>
          <a:p>
            <a:r>
              <a:rPr lang="en-US"/>
              <a:t># </a:t>
            </a:r>
          </a:p>
          <a:p>
            <a:r>
              <a:rPr lang="en-US"/>
              <a:t># </a:t>
            </a:r>
          </a:p>
          <a:p>
            <a:r>
              <a:rPr lang="en-US"/>
              <a:t># demo()</a:t>
            </a:r>
          </a:p>
          <a:p>
            <a:endParaRPr lang="en-US"/>
          </a:p>
          <a:p>
            <a:endParaRPr lang="en-US"/>
          </a:p>
          <a:p>
            <a:endParaRPr lang="en-US"/>
          </a:p>
          <a:p>
            <a:r>
              <a:rPr lang="en-US"/>
              <a:t># demo &lt;- function(age){</a:t>
            </a:r>
          </a:p>
          <a:p>
            <a:r>
              <a:rPr lang="en-US"/>
              <a:t>#   if (age &gt;= 13 &amp;&amp; age &lt;= 19) {</a:t>
            </a:r>
          </a:p>
          <a:p>
            <a:r>
              <a:rPr lang="en-US"/>
              <a:t>#     print("You're teen")</a:t>
            </a:r>
          </a:p>
          <a:p>
            <a:r>
              <a:rPr lang="en-US"/>
              <a:t>#   } else if(age &gt;= 20 &amp;&amp; age &lt;= 29){</a:t>
            </a:r>
          </a:p>
          <a:p>
            <a:r>
              <a:rPr lang="en-US"/>
              <a:t>#     print("You're in twenties")</a:t>
            </a:r>
          </a:p>
          <a:p>
            <a:r>
              <a:rPr lang="en-US"/>
              <a:t>#   } else{</a:t>
            </a:r>
          </a:p>
          <a:p>
            <a:r>
              <a:rPr lang="en-US"/>
              <a:t>#     print("It's time to die")</a:t>
            </a:r>
          </a:p>
          <a:p>
            <a:r>
              <a:rPr lang="en-US"/>
              <a:t>#   }</a:t>
            </a:r>
          </a:p>
          <a:p>
            <a:r>
              <a:rPr lang="en-US"/>
              <a:t># }</a:t>
            </a:r>
          </a:p>
          <a:p>
            <a:r>
              <a:rPr lang="en-US"/>
              <a:t># </a:t>
            </a:r>
          </a:p>
          <a:p>
            <a:r>
              <a:rPr lang="en-US"/>
              <a:t># userage = as.integer(readline("Enter Age : "))</a:t>
            </a:r>
          </a:p>
          <a:p>
            <a:r>
              <a:rPr lang="en-US"/>
              <a:t># demo(userage)</a:t>
            </a:r>
          </a:p>
          <a:p>
            <a:endParaRPr lang="en-US"/>
          </a:p>
          <a:p>
            <a:endParaRPr lang="en-US"/>
          </a:p>
        </p:txBody>
      </p:sp>
    </p:spTree>
    <p:extLst>
      <p:ext uri="{BB962C8B-B14F-4D97-AF65-F5344CB8AC3E}">
        <p14:creationId xmlns:p14="http://schemas.microsoft.com/office/powerpoint/2010/main" val="1325195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CONDITIONAL (IF ELSE)</a:t>
            </a:r>
          </a:p>
          <a:p>
            <a:r>
              <a:rPr lang="en-US" dirty="0"/>
              <a:t>LOOP</a:t>
            </a:r>
          </a:p>
          <a:p>
            <a:r>
              <a:rPr lang="en-US" dirty="0"/>
              <a:t>STRING FUNCTIONS</a:t>
            </a:r>
          </a:p>
          <a:p>
            <a:r>
              <a:rPr lang="en-US"/>
              <a:t>ARRAY</a:t>
            </a:r>
            <a:endParaRPr lang="en-US" dirty="0"/>
          </a:p>
          <a:p>
            <a:r>
              <a:rPr lang="en-US" dirty="0"/>
              <a:t>BOOK</a:t>
            </a:r>
          </a:p>
        </p:txBody>
      </p:sp>
    </p:spTree>
    <p:extLst>
      <p:ext uri="{BB962C8B-B14F-4D97-AF65-F5344CB8AC3E}">
        <p14:creationId xmlns:p14="http://schemas.microsoft.com/office/powerpoint/2010/main" val="249905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chemeClr val="tx1"/>
                </a:solidFill>
                <a:effectLst/>
                <a:latin typeface="Source Sans Pro" panose="020B0503030403020204" pitchFamily="34" charset="0"/>
              </a:rPr>
              <a:t>(Data Structure)Vectors</a:t>
            </a:r>
            <a:br>
              <a:rPr lang="en-US" b="1" i="0" dirty="0">
                <a:solidFill>
                  <a:schemeClr val="tx1"/>
                </a:solidFill>
                <a:effectLst/>
                <a:latin typeface="Source Sans Pro" panose="020B0503030403020204" pitchFamily="34" charset="0"/>
              </a:rPr>
            </a:br>
            <a:endParaRPr lang="en-US" dirty="0">
              <a:solidFill>
                <a:schemeClr val="tx1"/>
              </a:solidFill>
            </a:endParaRPr>
          </a:p>
        </p:txBody>
      </p:sp>
      <p:sp>
        <p:nvSpPr>
          <p:cNvPr id="3" name="Content Placeholder 2"/>
          <p:cNvSpPr>
            <a:spLocks noGrp="1"/>
          </p:cNvSpPr>
          <p:nvPr>
            <p:ph idx="1"/>
          </p:nvPr>
        </p:nvSpPr>
        <p:spPr>
          <a:xfrm>
            <a:off x="728265" y="2248729"/>
            <a:ext cx="10353762" cy="3714749"/>
          </a:xfrm>
        </p:spPr>
        <p:txBody>
          <a:bodyPr/>
          <a:lstStyle/>
          <a:p>
            <a:pPr algn="l"/>
            <a:r>
              <a:rPr lang="en-US" b="0" i="0" dirty="0">
                <a:solidFill>
                  <a:schemeClr val="tx1"/>
                </a:solidFill>
                <a:effectLst/>
                <a:latin typeface="Source Sans Pro" panose="020B0503030403020204" pitchFamily="34" charset="0"/>
              </a:rPr>
              <a:t>A vector is a one-dimensional array. We can create a vector with all the basic R data types we learnt before. The simplest way to build vector data structures in R, is to use the c command.</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4165" y="129540"/>
            <a:ext cx="6939280" cy="66116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57300"/>
          </a:xfrm>
        </p:spPr>
        <p:txBody>
          <a:bodyPr>
            <a:normAutofit/>
          </a:bodyPr>
          <a:lstStyle/>
          <a:p>
            <a:r>
              <a:rPr lang="en-US" dirty="0"/>
              <a:t>Title Lorem Ipsum </a:t>
            </a:r>
          </a:p>
        </p:txBody>
      </p:sp>
      <p:graphicFrame>
        <p:nvGraphicFramePr>
          <p:cNvPr id="12" name="Content Placeholder 2" descr="SmartArt graphic"/>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913795" y="3664521"/>
            <a:ext cx="834876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chemeClr val="tx1"/>
                </a:solidFill>
                <a:effectLst/>
                <a:latin typeface="Courier 10 Pitch"/>
              </a:rPr>
              <a:t># Numerical </a:t>
            </a:r>
            <a:r>
              <a:rPr kumimoji="0" lang="en-US" altLang="en-US" sz="2400" b="0" i="0" u="none" strike="noStrike" cap="none" normalizeH="0" baseline="0" dirty="0" err="1">
                <a:ln>
                  <a:noFill/>
                </a:ln>
                <a:solidFill>
                  <a:schemeClr val="tx1"/>
                </a:solidFill>
                <a:effectLst/>
                <a:latin typeface="Courier 10 Pitch"/>
              </a:rPr>
              <a:t>vec_num</a:t>
            </a:r>
            <a:r>
              <a:rPr kumimoji="0" lang="en-US" altLang="en-US" sz="2400" b="0" i="0" u="none" strike="noStrike" cap="none" normalizeH="0" baseline="0" dirty="0">
                <a:ln>
                  <a:noFill/>
                </a:ln>
                <a:solidFill>
                  <a:schemeClr val="tx1"/>
                </a:solidFill>
                <a:effectLst/>
                <a:latin typeface="Courier 10 Pitch"/>
              </a:rPr>
              <a:t> &lt;- c(1, </a:t>
            </a:r>
            <a:r>
              <a:rPr kumimoji="0" lang="en-US" altLang="en-US" sz="2800" b="0" i="0" u="none" strike="noStrike" cap="none" normalizeH="0" baseline="0" dirty="0">
                <a:ln>
                  <a:noFill/>
                </a:ln>
                <a:solidFill>
                  <a:schemeClr val="tx1"/>
                </a:solidFill>
                <a:effectLst/>
                <a:latin typeface="Courier 10 Pitch"/>
              </a:rPr>
              <a:t>10</a:t>
            </a:r>
            <a:r>
              <a:rPr kumimoji="0" lang="en-US" altLang="en-US" sz="2400" b="0" i="0" u="none" strike="noStrike" cap="none" normalizeH="0" baseline="0" dirty="0">
                <a:ln>
                  <a:noFill/>
                </a:ln>
                <a:solidFill>
                  <a:schemeClr val="tx1"/>
                </a:solidFill>
                <a:effectLst/>
                <a:latin typeface="Courier 10 Pitch"/>
              </a:rPr>
              <a:t>, 49) </a:t>
            </a:r>
            <a:r>
              <a:rPr kumimoji="0" lang="en-US" altLang="en-US" sz="2400" b="0" i="0" u="none" strike="noStrike" cap="none" normalizeH="0" baseline="0" dirty="0" err="1">
                <a:ln>
                  <a:noFill/>
                </a:ln>
                <a:solidFill>
                  <a:schemeClr val="tx1"/>
                </a:solidFill>
                <a:effectLst/>
                <a:latin typeface="Courier 10 Pitch"/>
              </a:rPr>
              <a:t>vec_num</a:t>
            </a:r>
            <a:r>
              <a:rPr kumimoji="0" lang="en-US" altLang="en-US" sz="32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834282" y="4624062"/>
            <a:ext cx="896110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effectLst/>
                <a:latin typeface="Courier 10 Pitch"/>
              </a:rPr>
              <a:t># Character </a:t>
            </a:r>
            <a:r>
              <a:rPr kumimoji="0" lang="en-US" altLang="en-US" sz="2400" b="0" i="0" u="none" strike="noStrike" cap="none" normalizeH="0" baseline="0" dirty="0" err="1">
                <a:ln>
                  <a:noFill/>
                </a:ln>
                <a:effectLst/>
                <a:latin typeface="Courier 10 Pitch"/>
              </a:rPr>
              <a:t>vec_chr</a:t>
            </a:r>
            <a:r>
              <a:rPr kumimoji="0" lang="en-US" altLang="en-US" sz="2400" b="0" i="0" u="none" strike="noStrike" cap="none" normalizeH="0" baseline="0" dirty="0">
                <a:ln>
                  <a:noFill/>
                </a:ln>
                <a:effectLst/>
                <a:latin typeface="Courier 10 Pitch"/>
              </a:rPr>
              <a:t> &lt;- c("a", "b", "c") </a:t>
            </a:r>
            <a:r>
              <a:rPr kumimoji="0" lang="en-US" altLang="en-US" sz="2400" b="0" i="0" u="none" strike="noStrike" cap="none" normalizeH="0" baseline="0" dirty="0" err="1">
                <a:ln>
                  <a:noFill/>
                </a:ln>
                <a:effectLst/>
                <a:latin typeface="Courier 10 Pitch"/>
              </a:rPr>
              <a:t>vec_chr</a:t>
            </a:r>
            <a:r>
              <a:rPr kumimoji="0" lang="en-US" altLang="en-US" sz="3200" b="0" i="0" u="none" strike="noStrike" cap="none" normalizeH="0" baseline="0" dirty="0">
                <a:ln>
                  <a:noFill/>
                </a:ln>
                <a:effectLst/>
              </a:rPr>
              <a:t> </a:t>
            </a:r>
            <a:endParaRPr kumimoji="0" lang="en-US" altLang="en-US" sz="4800" b="0" i="0" u="none" strike="noStrike" cap="none" normalizeH="0" baseline="0" dirty="0">
              <a:ln>
                <a:noFill/>
              </a:ln>
              <a:effectLst/>
              <a:latin typeface="Arial" panose="020B0604020202020204" pitchFamily="34" charset="0"/>
            </a:endParaRPr>
          </a:p>
        </p:txBody>
      </p:sp>
      <p:sp>
        <p:nvSpPr>
          <p:cNvPr id="6" name="Rectangle 3"/>
          <p:cNvSpPr>
            <a:spLocks noChangeArrowheads="1"/>
          </p:cNvSpPr>
          <p:nvPr/>
        </p:nvSpPr>
        <p:spPr bwMode="auto">
          <a:xfrm>
            <a:off x="834282" y="5319800"/>
            <a:ext cx="969848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effectLst/>
                <a:latin typeface="Courier 10 Pitch"/>
              </a:rPr>
              <a:t># Boolean </a:t>
            </a:r>
            <a:r>
              <a:rPr kumimoji="0" lang="en-US" altLang="en-US" sz="2400" b="0" i="0" u="none" strike="noStrike" cap="none" normalizeH="0" baseline="0" dirty="0" err="1">
                <a:ln>
                  <a:noFill/>
                </a:ln>
                <a:effectLst/>
                <a:latin typeface="Courier 10 Pitch"/>
              </a:rPr>
              <a:t>vec_bool</a:t>
            </a:r>
            <a:r>
              <a:rPr kumimoji="0" lang="en-US" altLang="en-US" sz="2400" b="0" i="0" u="none" strike="noStrike" cap="none" normalizeH="0" baseline="0" dirty="0">
                <a:ln>
                  <a:noFill/>
                </a:ln>
                <a:effectLst/>
                <a:latin typeface="Courier 10 Pitch"/>
              </a:rPr>
              <a:t> &lt;- c(TRUE, FALSE, TRUE) </a:t>
            </a:r>
            <a:r>
              <a:rPr kumimoji="0" lang="en-US" altLang="en-US" sz="2400" b="0" i="0" u="none" strike="noStrike" cap="none" normalizeH="0" baseline="0" dirty="0" err="1">
                <a:ln>
                  <a:noFill/>
                </a:ln>
                <a:effectLst/>
                <a:latin typeface="Courier 10 Pitch"/>
              </a:rPr>
              <a:t>vec_bool</a:t>
            </a:r>
            <a:r>
              <a:rPr kumimoji="0" lang="en-US" altLang="en-US" sz="3200" b="0" i="0" u="none" strike="noStrike" cap="none" normalizeH="0" baseline="0" dirty="0">
                <a:ln>
                  <a:noFill/>
                </a:ln>
                <a:effectLst/>
              </a:rPr>
              <a:t> </a:t>
            </a:r>
            <a:endParaRPr kumimoji="0" lang="en-US" altLang="en-US" sz="4800" b="0" i="0" u="none" strike="noStrike" cap="none" normalizeH="0" baseline="0" dirty="0">
              <a:ln>
                <a:noFill/>
              </a:ln>
              <a:effectLst/>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0" y="1959368"/>
            <a:ext cx="10802957"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urier 10 Pitch"/>
              </a:rPr>
              <a:t># Create the vectors vect_1 &lt;- c(1, 3, 5) vect_2 &lt;- c(2, 4, 6)</a:t>
            </a:r>
            <a:endParaRPr kumimoji="0" lang="en-IN" altLang="en-US" sz="20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0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IN" altLang="en-US" sz="20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0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IN" altLang="en-US" sz="20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urier 10 Pitch"/>
              </a:rPr>
              <a:t> # Take the sum of </a:t>
            </a:r>
            <a:r>
              <a:rPr kumimoji="0" lang="en-US" altLang="en-US" sz="2000" b="0" i="0" u="none" strike="noStrike" cap="none" normalizeH="0" baseline="0" dirty="0" err="1">
                <a:ln>
                  <a:noFill/>
                </a:ln>
                <a:solidFill>
                  <a:schemeClr val="tx1"/>
                </a:solidFill>
                <a:effectLst/>
                <a:latin typeface="Courier 10 Pitch"/>
              </a:rPr>
              <a:t>A_vector</a:t>
            </a:r>
            <a:r>
              <a:rPr kumimoji="0" lang="en-US" altLang="en-US" sz="2000" b="0" i="0" u="none" strike="noStrike" cap="none" normalizeH="0" baseline="0" dirty="0">
                <a:ln>
                  <a:noFill/>
                </a:ln>
                <a:solidFill>
                  <a:schemeClr val="tx1"/>
                </a:solidFill>
                <a:effectLst/>
                <a:latin typeface="Courier 10 Pitch"/>
              </a:rPr>
              <a:t> and </a:t>
            </a:r>
            <a:r>
              <a:rPr kumimoji="0" lang="en-US" altLang="en-US" sz="2000" b="0" i="0" u="none" strike="noStrike" cap="none" normalizeH="0" baseline="0" dirty="0" err="1">
                <a:ln>
                  <a:noFill/>
                </a:ln>
                <a:solidFill>
                  <a:schemeClr val="tx1"/>
                </a:solidFill>
                <a:effectLst/>
                <a:latin typeface="Courier 10 Pitch"/>
              </a:rPr>
              <a:t>B_vector</a:t>
            </a:r>
            <a:r>
              <a:rPr kumimoji="0" lang="en-US" altLang="en-US" sz="2000" b="0" i="0" u="none" strike="noStrike" cap="none" normalizeH="0" baseline="0" dirty="0">
                <a:ln>
                  <a:noFill/>
                </a:ln>
                <a:solidFill>
                  <a:schemeClr val="tx1"/>
                </a:solidFill>
                <a:effectLst/>
                <a:latin typeface="Courier 10 Pitch"/>
              </a:rPr>
              <a:t> </a:t>
            </a:r>
            <a:r>
              <a:rPr kumimoji="0" lang="en-US" altLang="en-US" sz="2000" b="0" i="0" u="none" strike="noStrike" cap="none" normalizeH="0" baseline="0" dirty="0" err="1">
                <a:ln>
                  <a:noFill/>
                </a:ln>
                <a:solidFill>
                  <a:schemeClr val="tx1"/>
                </a:solidFill>
                <a:effectLst/>
                <a:latin typeface="Courier 10 Pitch"/>
              </a:rPr>
              <a:t>sum_vect</a:t>
            </a:r>
            <a:r>
              <a:rPr kumimoji="0" lang="en-US" altLang="en-US" sz="2000" b="0" i="0" u="none" strike="noStrike" cap="none" normalizeH="0" baseline="0" dirty="0">
                <a:ln>
                  <a:noFill/>
                </a:ln>
                <a:solidFill>
                  <a:schemeClr val="tx1"/>
                </a:solidFill>
                <a:effectLst/>
                <a:latin typeface="Courier 10 Pitch"/>
              </a:rPr>
              <a:t> &lt;- vect_1 + vect_2 </a:t>
            </a:r>
            <a:endParaRPr kumimoji="0" lang="en-IN" altLang="en-US" sz="20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200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IN" altLang="en-US" sz="2000" b="0" i="0" u="none" strike="noStrike" cap="none" normalizeH="0" baseline="0" dirty="0">
              <a:ln>
                <a:noFill/>
              </a:ln>
              <a:solidFill>
                <a:schemeClr val="tx1"/>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solidFill>
                <a:effectLst/>
                <a:latin typeface="Courier 10 Pitch"/>
              </a:rPr>
              <a:t># Print out </a:t>
            </a:r>
            <a:r>
              <a:rPr kumimoji="0" lang="en-US" altLang="en-US" sz="2000" b="0" i="0" u="none" strike="noStrike" cap="none" normalizeH="0" baseline="0" dirty="0" err="1">
                <a:ln>
                  <a:noFill/>
                </a:ln>
                <a:solidFill>
                  <a:schemeClr val="tx1"/>
                </a:solidFill>
                <a:effectLst/>
                <a:latin typeface="Courier 10 Pitch"/>
              </a:rPr>
              <a:t>total_vector</a:t>
            </a:r>
            <a:r>
              <a:rPr kumimoji="0" lang="en-US" altLang="en-US" sz="2000" b="0" i="0" u="none" strike="noStrike" cap="none" normalizeH="0" baseline="0" dirty="0">
                <a:ln>
                  <a:noFill/>
                </a:ln>
                <a:solidFill>
                  <a:schemeClr val="tx1"/>
                </a:solidFill>
                <a:effectLst/>
                <a:latin typeface="Courier 10 Pitch"/>
              </a:rPr>
              <a:t> </a:t>
            </a:r>
            <a:r>
              <a:rPr kumimoji="0" lang="en-US" altLang="en-US" sz="2000" b="0" i="0" u="none" strike="noStrike" cap="none" normalizeH="0" baseline="0" dirty="0" err="1">
                <a:ln>
                  <a:noFill/>
                </a:ln>
                <a:solidFill>
                  <a:schemeClr val="tx1"/>
                </a:solidFill>
                <a:effectLst/>
                <a:latin typeface="Courier 10 Pitch"/>
              </a:rPr>
              <a:t>sum_vect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367955" y="1923149"/>
            <a:ext cx="11445441" cy="32502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rgbClr val="222222"/>
                </a:solidFill>
                <a:effectLst/>
                <a:latin typeface="Source Sans Pro" panose="020B0503030403020204" pitchFamily="34" charset="0"/>
              </a:rPr>
              <a:t>Example 5:</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222222"/>
                </a:solidFill>
                <a:effectLst/>
                <a:latin typeface="Source Sans Pro" panose="020B0503030403020204" pitchFamily="34" charset="0"/>
              </a:rPr>
              <a:t>In R, it is possible to slice a vector. In some occasion, we are interested in only the first five rows of a vector.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222222"/>
                </a:solidFill>
                <a:effectLst/>
                <a:latin typeface="Source Sans Pro" panose="020B0503030403020204" pitchFamily="34" charset="0"/>
              </a:rPr>
              <a:t>We can use the [1:5] command to extract the value 1 to 5.</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2000" dirty="0">
              <a:ln>
                <a:noFill/>
              </a:ln>
              <a:solidFill>
                <a:srgbClr val="222222"/>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800" b="0" i="0" u="none" strike="noStrike" cap="none" normalizeH="0" baseline="0" dirty="0">
              <a:ln>
                <a:noFill/>
              </a:ln>
              <a:solidFill>
                <a:srgbClr val="222222"/>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222222"/>
                </a:solidFill>
                <a:effectLst/>
                <a:latin typeface="Courier 10 Pitch"/>
              </a:rPr>
              <a:t># Slice the first five rows of the vector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1800" dirty="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err="1">
                <a:ln>
                  <a:noFill/>
                </a:ln>
                <a:solidFill>
                  <a:srgbClr val="222222"/>
                </a:solidFill>
                <a:effectLst/>
                <a:latin typeface="Courier 10 Pitch"/>
              </a:rPr>
              <a:t>slice_vector</a:t>
            </a:r>
            <a:r>
              <a:rPr kumimoji="0" lang="en-US" altLang="en-US" sz="1800" b="0" i="0" u="none" strike="noStrike" cap="none" normalizeH="0" baseline="0" dirty="0">
                <a:ln>
                  <a:noFill/>
                </a:ln>
                <a:solidFill>
                  <a:srgbClr val="222222"/>
                </a:solidFill>
                <a:effectLst/>
                <a:latin typeface="Courier 10 Pitch"/>
              </a:rPr>
              <a:t> &lt;- c(1,2,3,4,5,6,7,8,9,10) </a:t>
            </a:r>
            <a:endParaRPr kumimoji="0" lang="en-US" altLang="en-US" sz="1800" b="0" i="0" u="none" strike="noStrike" cap="none" normalizeH="0" baseline="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22222"/>
                </a:solidFill>
                <a:effectLst/>
                <a:latin typeface="Courier 10 Pitch"/>
              </a:rPr>
              <a:t>slice</a:t>
            </a:r>
            <a:r>
              <a:rPr kumimoji="0" lang="en-US" altLang="en-US" sz="1800" b="0" i="0" u="none" strike="noStrike" cap="none" normalizeH="0" baseline="0" dirty="0" err="1">
                <a:ln>
                  <a:noFill/>
                </a:ln>
                <a:solidFill>
                  <a:srgbClr val="222222"/>
                </a:solidFill>
                <a:effectLst/>
                <a:latin typeface="Courier 10 Pitch"/>
              </a:rPr>
              <a:t>_vector</a:t>
            </a:r>
            <a:r>
              <a:rPr kumimoji="0" lang="en-US" altLang="en-US" sz="1800" b="0" i="0" u="none" strike="noStrike" cap="none" normalizeH="0" baseline="0" dirty="0">
                <a:ln>
                  <a:noFill/>
                </a:ln>
                <a:solidFill>
                  <a:srgbClr val="222222"/>
                </a:solidFill>
                <a:effectLst/>
                <a:latin typeface="Courier 10 Pitch"/>
              </a:rPr>
              <a:t>[1:5</a:t>
            </a:r>
            <a:r>
              <a:rPr kumimoji="0" lang="en-US" altLang="en-US" sz="1100" b="0" i="0" u="none" strike="noStrike" cap="none" normalizeH="0" baseline="0" dirty="0">
                <a:ln>
                  <a:noFill/>
                </a:ln>
                <a:solidFill>
                  <a:srgbClr val="222222"/>
                </a:solidFill>
                <a:effectLst/>
                <a:latin typeface="Courier 10 Pitch"/>
              </a:rPr>
              <a:t>]</a:t>
            </a:r>
            <a:r>
              <a:rPr kumimoji="0" lang="en-US" altLang="en-US" sz="1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bigvector</a:t>
            </a:r>
            <a:r>
              <a:rPr lang="en-US" dirty="0"/>
              <a:t>&lt;-c(1,2,3,4,5,6)</a:t>
            </a:r>
          </a:p>
          <a:p>
            <a:r>
              <a:rPr lang="en-US" dirty="0"/>
              <a:t>mean(</a:t>
            </a:r>
            <a:r>
              <a:rPr lang="en-US" dirty="0" err="1"/>
              <a:t>bigvector</a:t>
            </a:r>
            <a:r>
              <a:rPr lang="en-US" dirty="0"/>
              <a:t>)</a:t>
            </a:r>
          </a:p>
          <a:p>
            <a:r>
              <a:rPr lang="en-US" dirty="0"/>
              <a:t>subset&lt;-</a:t>
            </a:r>
            <a:r>
              <a:rPr lang="en-US" dirty="0" err="1"/>
              <a:t>bigvector</a:t>
            </a:r>
            <a:r>
              <a:rPr lang="en-US" dirty="0"/>
              <a:t> &gt;= 6</a:t>
            </a:r>
          </a:p>
          <a:p>
            <a:r>
              <a:rPr lang="en-US" dirty="0" err="1"/>
              <a:t>sixormore</a:t>
            </a:r>
            <a:r>
              <a:rPr lang="en-US" dirty="0"/>
              <a:t> &lt;- </a:t>
            </a:r>
            <a:r>
              <a:rPr lang="en-US" dirty="0" err="1"/>
              <a:t>bigvector</a:t>
            </a:r>
            <a:r>
              <a:rPr lang="en-US" dirty="0"/>
              <a:t>[subset]</a:t>
            </a:r>
          </a:p>
          <a:p>
            <a:r>
              <a:rPr lang="en-US" dirty="0" err="1"/>
              <a:t>sixormore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kumimoji="0" lang="en-IN" altLang="en-US" sz="6700" b="1" i="0" u="none" strike="noStrike" cap="none" normalizeH="0" baseline="0" dirty="0">
                <a:ln>
                  <a:noFill/>
                </a:ln>
                <a:solidFill>
                  <a:schemeClr val="tx1"/>
                </a:solidFill>
                <a:effectLst/>
                <a:latin typeface="Source Sans Pro" panose="020B0503030403020204" pitchFamily="34" charset="0"/>
              </a:rPr>
            </a:br>
            <a:r>
              <a:rPr kumimoji="0" lang="en-US" altLang="en-US" sz="6700" b="1" i="0" u="none" strike="noStrike" cap="none" normalizeH="0" baseline="0" dirty="0">
                <a:ln>
                  <a:noFill/>
                </a:ln>
                <a:solidFill>
                  <a:schemeClr val="tx1"/>
                </a:solidFill>
                <a:effectLst/>
                <a:latin typeface="Source Sans Pro" panose="020B0503030403020204" pitchFamily="34" charset="0"/>
              </a:rPr>
              <a:t>Example </a:t>
            </a:r>
            <a:br>
              <a:rPr kumimoji="0" lang="en-US" altLang="en-US" sz="4800" b="1" i="0" u="none" strike="noStrike" cap="none" normalizeH="0" baseline="0" dirty="0">
                <a:ln>
                  <a:noFill/>
                </a:ln>
                <a:solidFill>
                  <a:srgbClr val="222222"/>
                </a:solidFill>
                <a:effectLst/>
                <a:latin typeface="Source Sans Pro" panose="020B0503030403020204" pitchFamily="34" charset="0"/>
              </a:rPr>
            </a:br>
            <a:endParaRPr lang="en-US" dirty="0"/>
          </a:p>
        </p:txBody>
      </p:sp>
      <p:sp>
        <p:nvSpPr>
          <p:cNvPr id="5" name="Rectangle 2"/>
          <p:cNvSpPr>
            <a:spLocks noGrp="1" noChangeArrowheads="1"/>
          </p:cNvSpPr>
          <p:nvPr>
            <p:ph idx="1"/>
          </p:nvPr>
        </p:nvSpPr>
        <p:spPr bwMode="auto">
          <a:xfrm>
            <a:off x="561970" y="2387209"/>
            <a:ext cx="11057412" cy="24807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rgbClr val="222222"/>
                </a:solidFill>
                <a:effectLst/>
                <a:latin typeface="Source Sans Pro" panose="020B0503030403020204" pitchFamily="34" charset="0"/>
              </a:rPr>
              <a:t>The shortest way to create a range of values is to use the: between two numbers.</a:t>
            </a:r>
            <a:endParaRPr kumimoji="0" lang="en-IN" altLang="en-US" sz="3200" b="0" i="0" u="none" strike="noStrike" cap="none" normalizeH="0" baseline="0" dirty="0">
              <a:ln>
                <a:noFill/>
              </a:ln>
              <a:solidFill>
                <a:srgbClr val="222222"/>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rgbClr val="222222"/>
                </a:solidFill>
                <a:effectLst/>
                <a:latin typeface="Source Sans Pro" panose="020B0503030403020204" pitchFamily="34" charset="0"/>
              </a:rPr>
              <a:t> For instance, from the above example, </a:t>
            </a:r>
            <a:endParaRPr kumimoji="0" lang="en-IN" altLang="en-US" sz="3200" b="0" i="0" u="none" strike="noStrike" cap="none" normalizeH="0" baseline="0" dirty="0">
              <a:ln>
                <a:noFill/>
              </a:ln>
              <a:solidFill>
                <a:srgbClr val="222222"/>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rgbClr val="222222"/>
                </a:solidFill>
                <a:effectLst/>
                <a:latin typeface="Source Sans Pro" panose="020B0503030403020204" pitchFamily="34" charset="0"/>
              </a:rPr>
              <a:t>we can write c(1:10) to create a vector of value from one to ten.</a:t>
            </a:r>
            <a:endParaRPr kumimoji="0" lang="en-US" altLang="en-US" sz="2000" b="0" i="0" u="none" strike="noStrike" cap="none" normalizeH="0" baseline="0" dirty="0">
              <a:ln>
                <a:noFill/>
              </a:ln>
              <a:solidFill>
                <a:srgbClr val="222222"/>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222222"/>
                </a:solidFill>
                <a:effectLst/>
                <a:latin typeface="Courier 10 Pitch"/>
              </a:rPr>
              <a:t># Faster way to create adjacent values c(1:10)</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effectLst/>
                <a:latin typeface="Source Sans Pro" panose="020B0503030403020204" pitchFamily="34" charset="0"/>
                <a:sym typeface="+mn-ea"/>
              </a:rPr>
              <a:t>(Data Structure)</a:t>
            </a:r>
            <a:r>
              <a:rPr lang="en-US" b="1" dirty="0">
                <a:solidFill>
                  <a:schemeClr val="tx1">
                    <a:lumMod val="95000"/>
                  </a:schemeClr>
                </a:solidFill>
                <a:effectLst/>
                <a:latin typeface="Source Sans Pro" panose="020B0503030403020204" pitchFamily="34" charset="0"/>
                <a:sym typeface="+mn-ea"/>
              </a:rPr>
              <a:t>List in R</a:t>
            </a:r>
            <a:endParaRPr lang="en-US"/>
          </a:p>
        </p:txBody>
      </p:sp>
      <p:sp>
        <p:nvSpPr>
          <p:cNvPr id="3" name="Content Placeholder 2"/>
          <p:cNvSpPr>
            <a:spLocks noGrp="1"/>
          </p:cNvSpPr>
          <p:nvPr>
            <p:ph idx="1"/>
          </p:nvPr>
        </p:nvSpPr>
        <p:spPr>
          <a:xfrm>
            <a:off x="99695" y="1608455"/>
            <a:ext cx="12091670" cy="5250180"/>
          </a:xfrm>
        </p:spPr>
        <p:txBody>
          <a:bodyPr>
            <a:normAutofit fontScale="77500" lnSpcReduction="20000"/>
          </a:bodyPr>
          <a:lstStyle/>
          <a:p>
            <a:r>
              <a:rPr lang="en-US" dirty="0"/>
              <a:t># </a:t>
            </a:r>
          </a:p>
          <a:p>
            <a:r>
              <a:rPr lang="en-US" dirty="0"/>
              <a:t># fruit &lt;- list("</a:t>
            </a:r>
            <a:r>
              <a:rPr lang="en-US" dirty="0" err="1"/>
              <a:t>Apple","Mango","Banana","Water</a:t>
            </a:r>
            <a:r>
              <a:rPr lang="en-US" dirty="0"/>
              <a:t> Melon",2,4,5,3)</a:t>
            </a:r>
          </a:p>
          <a:p>
            <a:r>
              <a:rPr lang="en-US" dirty="0"/>
              <a:t># # print(fruit)</a:t>
            </a:r>
          </a:p>
          <a:p>
            <a:r>
              <a:rPr lang="en-US" dirty="0"/>
              <a:t># # </a:t>
            </a:r>
          </a:p>
          <a:p>
            <a:r>
              <a:rPr lang="en-US" dirty="0"/>
              <a:t># # for (variable in fruit) {</a:t>
            </a:r>
          </a:p>
          <a:p>
            <a:r>
              <a:rPr lang="en-US" dirty="0"/>
              <a:t># #   print( variable)</a:t>
            </a:r>
          </a:p>
          <a:p>
            <a:r>
              <a:rPr lang="en-US" dirty="0"/>
              <a:t># # }</a:t>
            </a:r>
          </a:p>
          <a:p>
            <a:r>
              <a:rPr lang="en-US" dirty="0"/>
              <a:t># # </a:t>
            </a:r>
          </a:p>
          <a:p>
            <a:r>
              <a:rPr lang="en-US" dirty="0"/>
              <a:t># # print(length(fruit))</a:t>
            </a:r>
          </a:p>
          <a:p>
            <a:r>
              <a:rPr lang="en-US" dirty="0"/>
              <a:t># </a:t>
            </a:r>
          </a:p>
          <a:p>
            <a:r>
              <a:rPr lang="en-US" dirty="0"/>
              <a:t># </a:t>
            </a:r>
          </a:p>
          <a:p>
            <a:r>
              <a:rPr lang="en-US" dirty="0"/>
              <a:t># </a:t>
            </a:r>
          </a:p>
          <a:p>
            <a:r>
              <a:rPr lang="en-US" dirty="0"/>
              <a:t># print(append(fruit, "</a:t>
            </a:r>
            <a:r>
              <a:rPr lang="en-US" dirty="0" err="1"/>
              <a:t>Dates",after</a:t>
            </a:r>
            <a:r>
              <a:rPr lang="en-US" dirty="0"/>
              <a:t> = 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effectLst/>
                <a:latin typeface="Source Sans Pro" panose="020B0503030403020204" pitchFamily="34" charset="0"/>
                <a:sym typeface="+mn-ea"/>
              </a:rPr>
              <a:t>(Data Structure)</a:t>
            </a:r>
            <a:r>
              <a:rPr lang="en-US" b="1" i="0" dirty="0">
                <a:solidFill>
                  <a:schemeClr val="tx1">
                    <a:lumMod val="95000"/>
                  </a:schemeClr>
                </a:solidFill>
                <a:effectLst/>
                <a:latin typeface="Source Sans Pro" panose="020B0503030403020204" pitchFamily="34" charset="0"/>
              </a:rPr>
              <a:t>Matrix Function in R</a:t>
            </a:r>
            <a:br>
              <a:rPr lang="en-US" b="1" i="0" dirty="0">
                <a:solidFill>
                  <a:schemeClr val="tx1">
                    <a:lumMod val="95000"/>
                  </a:schemeClr>
                </a:solidFill>
                <a:effectLst/>
                <a:latin typeface="Source Sans Pro" panose="020B0503030403020204" pitchFamily="34" charset="0"/>
              </a:rPr>
            </a:br>
            <a:endParaRPr lang="en-US" dirty="0">
              <a:solidFill>
                <a:schemeClr val="tx1">
                  <a:lumMod val="95000"/>
                </a:schemeClr>
              </a:solidFill>
            </a:endParaRPr>
          </a:p>
        </p:txBody>
      </p:sp>
      <p:sp>
        <p:nvSpPr>
          <p:cNvPr id="3" name="Content Placeholder 2"/>
          <p:cNvSpPr>
            <a:spLocks noGrp="1"/>
          </p:cNvSpPr>
          <p:nvPr>
            <p:ph idx="1"/>
          </p:nvPr>
        </p:nvSpPr>
        <p:spPr/>
        <p:txBody>
          <a:bodyPr/>
          <a:lstStyle/>
          <a:p>
            <a:pPr algn="l"/>
            <a:r>
              <a:rPr lang="en-US" b="0" i="0" dirty="0">
                <a:solidFill>
                  <a:schemeClr val="tx1">
                    <a:lumMod val="95000"/>
                  </a:schemeClr>
                </a:solidFill>
                <a:effectLst/>
                <a:latin typeface="Source Sans Pro" panose="020B0503030403020204" pitchFamily="34" charset="0"/>
              </a:rPr>
              <a:t>A matrix function in R is a 2-dimensional array that has m number of rows and n number of columns. In other words, matrix in R programming is a combination of two or more vectors with the same data type.</a:t>
            </a:r>
          </a:p>
          <a:p>
            <a:pPr algn="l"/>
            <a:r>
              <a:rPr lang="en-US" b="1" i="0" dirty="0">
                <a:solidFill>
                  <a:schemeClr val="tx1">
                    <a:lumMod val="95000"/>
                  </a:schemeClr>
                </a:solidFill>
                <a:effectLst/>
                <a:latin typeface="Source Sans Pro" panose="020B0503030403020204" pitchFamily="34" charset="0"/>
              </a:rPr>
              <a:t>Note:</a:t>
            </a:r>
            <a:r>
              <a:rPr lang="en-US" b="0" i="0" dirty="0">
                <a:solidFill>
                  <a:schemeClr val="tx1">
                    <a:lumMod val="95000"/>
                  </a:schemeClr>
                </a:solidFill>
                <a:effectLst/>
                <a:latin typeface="Source Sans Pro" panose="020B0503030403020204" pitchFamily="34" charset="0"/>
              </a:rPr>
              <a:t> It is possible to create more than two dimensions arrays with matrix function in R.</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 Matrix Tutori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5964" y="678873"/>
            <a:ext cx="9324109" cy="59020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520080" y="2705725"/>
            <a:ext cx="11141191"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600" b="1" i="0" u="none" strike="noStrike" cap="none" normalizeH="0" baseline="0" dirty="0">
                <a:ln>
                  <a:noFill/>
                </a:ln>
                <a:solidFill>
                  <a:schemeClr val="tx1">
                    <a:lumMod val="95000"/>
                  </a:schemeClr>
                </a:solidFill>
                <a:effectLst/>
                <a:latin typeface="Courier 10 Pitch"/>
              </a:rPr>
              <a:t>matrix(data, </a:t>
            </a:r>
            <a:r>
              <a:rPr kumimoji="0" lang="en-US" altLang="en-US" sz="3600" b="1" i="0" u="none" strike="noStrike" cap="none" normalizeH="0" baseline="0" dirty="0" err="1">
                <a:ln>
                  <a:noFill/>
                </a:ln>
                <a:solidFill>
                  <a:schemeClr val="tx1">
                    <a:lumMod val="95000"/>
                  </a:schemeClr>
                </a:solidFill>
                <a:effectLst/>
                <a:latin typeface="Courier 10 Pitch"/>
              </a:rPr>
              <a:t>nrow</a:t>
            </a:r>
            <a:r>
              <a:rPr kumimoji="0" lang="en-US" altLang="en-US" sz="3600" b="1" i="0" u="none" strike="noStrike" cap="none" normalizeH="0" baseline="0" dirty="0">
                <a:ln>
                  <a:noFill/>
                </a:ln>
                <a:solidFill>
                  <a:schemeClr val="tx1">
                    <a:lumMod val="95000"/>
                  </a:schemeClr>
                </a:solidFill>
                <a:effectLst/>
                <a:latin typeface="Courier 10 Pitch"/>
              </a:rPr>
              <a:t>, </a:t>
            </a:r>
            <a:r>
              <a:rPr kumimoji="0" lang="en-US" altLang="en-US" sz="3600" b="1" i="0" u="none" strike="noStrike" cap="none" normalizeH="0" baseline="0" dirty="0" err="1">
                <a:ln>
                  <a:noFill/>
                </a:ln>
                <a:solidFill>
                  <a:schemeClr val="tx1">
                    <a:lumMod val="95000"/>
                  </a:schemeClr>
                </a:solidFill>
                <a:effectLst/>
                <a:latin typeface="Courier 10 Pitch"/>
              </a:rPr>
              <a:t>ncol</a:t>
            </a:r>
            <a:r>
              <a:rPr kumimoji="0" lang="en-US" altLang="en-US" sz="3600" b="1" i="0" u="none" strike="noStrike" cap="none" normalizeH="0" baseline="0" dirty="0">
                <a:ln>
                  <a:noFill/>
                </a:ln>
                <a:solidFill>
                  <a:schemeClr val="tx1">
                    <a:lumMod val="95000"/>
                  </a:schemeClr>
                </a:solidFill>
                <a:effectLst/>
                <a:latin typeface="Courier 10 Pitch"/>
              </a:rPr>
              <a:t>, </a:t>
            </a:r>
            <a:r>
              <a:rPr kumimoji="0" lang="en-US" altLang="en-US" sz="3600" b="1" i="0" u="none" strike="noStrike" cap="none" normalizeH="0" baseline="0" dirty="0" err="1">
                <a:ln>
                  <a:noFill/>
                </a:ln>
                <a:solidFill>
                  <a:schemeClr val="tx1">
                    <a:lumMod val="95000"/>
                  </a:schemeClr>
                </a:solidFill>
                <a:effectLst/>
                <a:latin typeface="Courier 10 Pitch"/>
              </a:rPr>
              <a:t>byrow</a:t>
            </a:r>
            <a:r>
              <a:rPr kumimoji="0" lang="en-US" altLang="en-US" sz="3600" b="1" i="0" u="none" strike="noStrike" cap="none" normalizeH="0" baseline="0" dirty="0">
                <a:ln>
                  <a:noFill/>
                </a:ln>
                <a:solidFill>
                  <a:schemeClr val="tx1">
                    <a:lumMod val="95000"/>
                  </a:schemeClr>
                </a:solidFill>
                <a:effectLst/>
                <a:latin typeface="Courier 10 Pitch"/>
              </a:rPr>
              <a:t> = FALSE)</a:t>
            </a:r>
            <a:r>
              <a:rPr kumimoji="0" lang="en-US" altLang="en-US" sz="4400" b="1" i="0" u="none" strike="noStrike" cap="none" normalizeH="0" baseline="0" dirty="0">
                <a:ln>
                  <a:noFill/>
                </a:ln>
                <a:solidFill>
                  <a:schemeClr val="tx1">
                    <a:lumMod val="95000"/>
                  </a:schemeClr>
                </a:solidFill>
                <a:effectLst/>
              </a:rPr>
              <a:t> </a:t>
            </a:r>
            <a:endParaRPr kumimoji="0" lang="en-US" altLang="en-US" sz="6600" b="1" i="0" u="none" strike="noStrike" cap="none" normalizeH="0" baseline="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14325"/>
            <a:ext cx="10353762" cy="1257300"/>
          </a:xfrm>
        </p:spPr>
        <p:txBody>
          <a:bodyPr/>
          <a:lstStyle/>
          <a:p>
            <a:r>
              <a:rPr lang="en-US" b="1" i="0" dirty="0">
                <a:solidFill>
                  <a:schemeClr val="tx1">
                    <a:lumMod val="95000"/>
                  </a:schemeClr>
                </a:solidFill>
                <a:effectLst/>
                <a:latin typeface="Source Sans Pro" panose="020B0503030403020204" pitchFamily="34" charset="0"/>
              </a:rPr>
              <a:t>Arguments</a:t>
            </a:r>
            <a:endParaRPr lang="en-US" dirty="0">
              <a:solidFill>
                <a:schemeClr val="tx1">
                  <a:lumMod val="95000"/>
                </a:schemeClr>
              </a:solidFill>
            </a:endParaRPr>
          </a:p>
        </p:txBody>
      </p:sp>
      <p:sp>
        <p:nvSpPr>
          <p:cNvPr id="3" name="Content Placeholder 2"/>
          <p:cNvSpPr>
            <a:spLocks noGrp="1"/>
          </p:cNvSpPr>
          <p:nvPr>
            <p:ph idx="1"/>
          </p:nvPr>
        </p:nvSpPr>
        <p:spPr>
          <a:xfrm>
            <a:off x="924443" y="1571625"/>
            <a:ext cx="10353762" cy="4972050"/>
          </a:xfrm>
        </p:spPr>
        <p:txBody>
          <a:bodyPr>
            <a:normAutofit fontScale="92500" lnSpcReduction="20000"/>
          </a:bodyPr>
          <a:lstStyle/>
          <a:p>
            <a:pPr algn="l">
              <a:buFont typeface="Arial" panose="020B0604020202020204" pitchFamily="34" charset="0"/>
              <a:buChar char="•"/>
            </a:pPr>
            <a:r>
              <a:rPr lang="en-US" sz="3100" b="1" i="0" dirty="0">
                <a:solidFill>
                  <a:schemeClr val="tx1">
                    <a:lumMod val="95000"/>
                  </a:schemeClr>
                </a:solidFill>
                <a:effectLst/>
                <a:latin typeface="Source Sans Pro" panose="020B0503030403020204" pitchFamily="34" charset="0"/>
              </a:rPr>
              <a:t>data</a:t>
            </a:r>
            <a:r>
              <a:rPr lang="en-US" sz="3100" b="0" i="0" dirty="0">
                <a:solidFill>
                  <a:schemeClr val="tx1">
                    <a:lumMod val="95000"/>
                  </a:schemeClr>
                </a:solidFill>
                <a:effectLst/>
                <a:latin typeface="Source Sans Pro" panose="020B0503030403020204" pitchFamily="34" charset="0"/>
              </a:rPr>
              <a:t>: The collection of elements that R will arrange into the rows and columns of the matrix </a:t>
            </a:r>
          </a:p>
          <a:p>
            <a:pPr algn="l">
              <a:buFont typeface="Arial" panose="020B0604020202020204" pitchFamily="34" charset="0"/>
              <a:buChar char="•"/>
            </a:pPr>
            <a:r>
              <a:rPr lang="en-US" sz="3100" b="1" i="0" dirty="0" err="1">
                <a:solidFill>
                  <a:schemeClr val="tx1">
                    <a:lumMod val="95000"/>
                  </a:schemeClr>
                </a:solidFill>
                <a:effectLst/>
                <a:latin typeface="Source Sans Pro" panose="020B0503030403020204" pitchFamily="34" charset="0"/>
              </a:rPr>
              <a:t>nrow</a:t>
            </a:r>
            <a:r>
              <a:rPr lang="en-US" sz="3100" b="0" i="0" dirty="0">
                <a:solidFill>
                  <a:schemeClr val="tx1">
                    <a:lumMod val="95000"/>
                  </a:schemeClr>
                </a:solidFill>
                <a:effectLst/>
                <a:latin typeface="Source Sans Pro" panose="020B0503030403020204" pitchFamily="34" charset="0"/>
              </a:rPr>
              <a:t>: Number of rows</a:t>
            </a:r>
          </a:p>
          <a:p>
            <a:pPr algn="l">
              <a:buFont typeface="Arial" panose="020B0604020202020204" pitchFamily="34" charset="0"/>
              <a:buChar char="•"/>
            </a:pPr>
            <a:r>
              <a:rPr lang="en-US" sz="3100" b="1" i="0" dirty="0" err="1">
                <a:solidFill>
                  <a:schemeClr val="tx1">
                    <a:lumMod val="95000"/>
                  </a:schemeClr>
                </a:solidFill>
                <a:effectLst/>
                <a:latin typeface="Source Sans Pro" panose="020B0503030403020204" pitchFamily="34" charset="0"/>
              </a:rPr>
              <a:t>ncol</a:t>
            </a:r>
            <a:r>
              <a:rPr lang="en-US" sz="3100" b="0" i="0" dirty="0">
                <a:solidFill>
                  <a:schemeClr val="tx1">
                    <a:lumMod val="95000"/>
                  </a:schemeClr>
                </a:solidFill>
                <a:effectLst/>
                <a:latin typeface="Source Sans Pro" panose="020B0503030403020204" pitchFamily="34" charset="0"/>
              </a:rPr>
              <a:t>: Number of columns</a:t>
            </a:r>
          </a:p>
          <a:p>
            <a:pPr algn="l">
              <a:buFont typeface="Arial" panose="020B0604020202020204" pitchFamily="34" charset="0"/>
              <a:buChar char="•"/>
            </a:pPr>
            <a:r>
              <a:rPr lang="en-US" sz="3100" b="1" i="0" dirty="0" err="1">
                <a:solidFill>
                  <a:schemeClr val="tx1">
                    <a:lumMod val="95000"/>
                  </a:schemeClr>
                </a:solidFill>
                <a:effectLst/>
                <a:latin typeface="Source Sans Pro" panose="020B0503030403020204" pitchFamily="34" charset="0"/>
              </a:rPr>
              <a:t>byrow</a:t>
            </a:r>
            <a:r>
              <a:rPr lang="en-US" sz="3100" b="0" i="0" dirty="0">
                <a:solidFill>
                  <a:schemeClr val="tx1">
                    <a:lumMod val="95000"/>
                  </a:schemeClr>
                </a:solidFill>
                <a:effectLst/>
                <a:latin typeface="Source Sans Pro" panose="020B0503030403020204" pitchFamily="34" charset="0"/>
              </a:rPr>
              <a:t>: The rows are filled from the left to the right. We use `</a:t>
            </a:r>
            <a:r>
              <a:rPr lang="en-US" sz="3100" b="0" i="0" dirty="0" err="1">
                <a:solidFill>
                  <a:schemeClr val="tx1">
                    <a:lumMod val="95000"/>
                  </a:schemeClr>
                </a:solidFill>
                <a:effectLst/>
                <a:latin typeface="Source Sans Pro" panose="020B0503030403020204" pitchFamily="34" charset="0"/>
              </a:rPr>
              <a:t>byrow</a:t>
            </a:r>
            <a:r>
              <a:rPr lang="en-US" sz="3100" b="0" i="0" dirty="0">
                <a:solidFill>
                  <a:schemeClr val="tx1">
                    <a:lumMod val="95000"/>
                  </a:schemeClr>
                </a:solidFill>
                <a:effectLst/>
                <a:latin typeface="Source Sans Pro" panose="020B0503030403020204" pitchFamily="34" charset="0"/>
              </a:rPr>
              <a:t> = FALSE` (default values), if we want the matrix to be filled by the columns i.e. the values are filled top to bottom.</a:t>
            </a:r>
          </a:p>
          <a:p>
            <a:r>
              <a:rPr lang="en-US" sz="3100" b="0" i="0" dirty="0">
                <a:solidFill>
                  <a:schemeClr val="tx1">
                    <a:lumMod val="95000"/>
                  </a:schemeClr>
                </a:solidFill>
                <a:effectLst/>
                <a:latin typeface="Source Sans Pro" panose="020B0503030403020204" pitchFamily="34" charset="0"/>
              </a:rPr>
              <a:t>Let’s construct two 5×2 matrix with a sequence of number from 1 to 10, one with </a:t>
            </a:r>
            <a:r>
              <a:rPr lang="en-US" sz="3100" b="0" i="0" dirty="0" err="1">
                <a:solidFill>
                  <a:schemeClr val="tx1">
                    <a:lumMod val="95000"/>
                  </a:schemeClr>
                </a:solidFill>
                <a:effectLst/>
                <a:latin typeface="Source Sans Pro" panose="020B0503030403020204" pitchFamily="34" charset="0"/>
              </a:rPr>
              <a:t>byrow</a:t>
            </a:r>
            <a:r>
              <a:rPr lang="en-US" sz="3100" b="0" i="0" dirty="0">
                <a:solidFill>
                  <a:schemeClr val="tx1">
                    <a:lumMod val="95000"/>
                  </a:schemeClr>
                </a:solidFill>
                <a:effectLst/>
                <a:latin typeface="Source Sans Pro" panose="020B0503030403020204" pitchFamily="34" charset="0"/>
              </a:rPr>
              <a:t> = TRUE  and one with </a:t>
            </a:r>
            <a:r>
              <a:rPr lang="en-US" sz="3100" b="0" i="0" dirty="0" err="1">
                <a:solidFill>
                  <a:schemeClr val="tx1">
                    <a:lumMod val="95000"/>
                  </a:schemeClr>
                </a:solidFill>
                <a:effectLst/>
                <a:latin typeface="Source Sans Pro" panose="020B0503030403020204" pitchFamily="34" charset="0"/>
              </a:rPr>
              <a:t>byrow</a:t>
            </a:r>
            <a:r>
              <a:rPr lang="en-US" sz="3100" b="0" i="0" dirty="0">
                <a:solidFill>
                  <a:schemeClr val="tx1">
                    <a:lumMod val="95000"/>
                  </a:schemeClr>
                </a:solidFill>
                <a:effectLst/>
                <a:latin typeface="Source Sans Pro" panose="020B0503030403020204" pitchFamily="34" charset="0"/>
              </a:rPr>
              <a:t> = FALSE to see the difference.</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91386" y="361507"/>
            <a:ext cx="11812772" cy="588689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5868" y="594013"/>
            <a:ext cx="10353762" cy="1414895"/>
          </a:xfrm>
        </p:spPr>
        <p:txBody>
          <a:bodyPr/>
          <a:lstStyle/>
          <a:p>
            <a:endParaRPr lang="en-US" dirty="0">
              <a:solidFill>
                <a:schemeClr val="tx1">
                  <a:lumMod val="95000"/>
                </a:schemeClr>
              </a:solidFill>
              <a:effectLst/>
              <a:latin typeface="Source Sans Pro" panose="020B0503030403020204" pitchFamily="34" charset="0"/>
            </a:endParaRPr>
          </a:p>
          <a:p>
            <a:endParaRPr lang="en-US" dirty="0">
              <a:solidFill>
                <a:schemeClr val="tx1">
                  <a:lumMod val="95000"/>
                </a:schemeClr>
              </a:solidFill>
            </a:endParaRPr>
          </a:p>
        </p:txBody>
      </p:sp>
      <p:sp>
        <p:nvSpPr>
          <p:cNvPr id="5" name="Rectangle 2"/>
          <p:cNvSpPr>
            <a:spLocks noChangeArrowheads="1"/>
          </p:cNvSpPr>
          <p:nvPr/>
        </p:nvSpPr>
        <p:spPr bwMode="auto">
          <a:xfrm>
            <a:off x="144691" y="688991"/>
            <a:ext cx="11902617"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Construct a matrix with 5 rows that contain the numbers 1 up to 10 and </a:t>
            </a:r>
            <a:r>
              <a:rPr kumimoji="0" lang="en-US" altLang="en-US" b="0" i="0" u="none" strike="noStrike" cap="none" normalizeH="0" baseline="0" dirty="0" err="1">
                <a:ln>
                  <a:noFill/>
                </a:ln>
                <a:solidFill>
                  <a:schemeClr val="tx1">
                    <a:lumMod val="95000"/>
                  </a:schemeClr>
                </a:solidFill>
                <a:effectLst/>
                <a:latin typeface="Courier 10 Pitch"/>
              </a:rPr>
              <a:t>byrow</a:t>
            </a:r>
            <a:r>
              <a:rPr kumimoji="0" lang="en-US" altLang="en-US" b="0" i="0" u="none" strike="noStrike" cap="none" normalizeH="0" baseline="0" dirty="0">
                <a:ln>
                  <a:noFill/>
                </a:ln>
                <a:solidFill>
                  <a:schemeClr val="tx1">
                    <a:lumMod val="95000"/>
                  </a:schemeClr>
                </a:solidFill>
                <a:effectLst/>
                <a:latin typeface="Courier 10 Pitch"/>
              </a:rPr>
              <a:t> = TRUE</a:t>
            </a: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chemeClr val="tx1">
                  <a:lumMod val="95000"/>
                </a:schemeClr>
              </a:solidFill>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lumMod val="95000"/>
                </a:schemeClr>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a:t>
            </a:r>
            <a:r>
              <a:rPr kumimoji="0" lang="en-US" altLang="en-US" b="0" i="0" u="none" strike="noStrike" cap="none" normalizeH="0" baseline="0" dirty="0" err="1">
                <a:ln>
                  <a:noFill/>
                </a:ln>
                <a:solidFill>
                  <a:schemeClr val="tx1">
                    <a:lumMod val="95000"/>
                  </a:schemeClr>
                </a:solidFill>
                <a:effectLst/>
                <a:latin typeface="Courier 10 Pitch"/>
              </a:rPr>
              <a:t>matrix_a</a:t>
            </a:r>
            <a:r>
              <a:rPr kumimoji="0" lang="en-US" altLang="en-US" b="0" i="0" u="none" strike="noStrike" cap="none" normalizeH="0" baseline="0" dirty="0">
                <a:ln>
                  <a:noFill/>
                </a:ln>
                <a:solidFill>
                  <a:schemeClr val="tx1">
                    <a:lumMod val="95000"/>
                  </a:schemeClr>
                </a:solidFill>
                <a:effectLst/>
                <a:latin typeface="Courier 10 Pitch"/>
              </a:rPr>
              <a:t> &lt;-matrix(1:10, </a:t>
            </a:r>
            <a:r>
              <a:rPr kumimoji="0" lang="en-US" altLang="en-US" b="0" i="0" u="none" strike="noStrike" cap="none" normalizeH="0" baseline="0" dirty="0" err="1">
                <a:ln>
                  <a:noFill/>
                </a:ln>
                <a:solidFill>
                  <a:schemeClr val="tx1">
                    <a:lumMod val="95000"/>
                  </a:schemeClr>
                </a:solidFill>
                <a:effectLst/>
                <a:latin typeface="Courier 10 Pitch"/>
              </a:rPr>
              <a:t>byrow</a:t>
            </a:r>
            <a:r>
              <a:rPr kumimoji="0" lang="en-US" altLang="en-US" b="0" i="0" u="none" strike="noStrike" cap="none" normalizeH="0" baseline="0" dirty="0">
                <a:ln>
                  <a:noFill/>
                </a:ln>
                <a:solidFill>
                  <a:schemeClr val="tx1">
                    <a:lumMod val="95000"/>
                  </a:schemeClr>
                </a:solidFill>
                <a:effectLst/>
                <a:latin typeface="Courier 10 Pitch"/>
              </a:rPr>
              <a:t> = TRUE, </a:t>
            </a:r>
            <a:r>
              <a:rPr kumimoji="0" lang="en-US" altLang="en-US" b="0" i="0" u="none" strike="noStrike" cap="none" normalizeH="0" baseline="0" dirty="0" err="1">
                <a:ln>
                  <a:noFill/>
                </a:ln>
                <a:solidFill>
                  <a:schemeClr val="tx1">
                    <a:lumMod val="95000"/>
                  </a:schemeClr>
                </a:solidFill>
                <a:effectLst/>
                <a:latin typeface="Courier 10 Pitch"/>
              </a:rPr>
              <a:t>nrow</a:t>
            </a:r>
            <a:r>
              <a:rPr kumimoji="0" lang="en-US" altLang="en-US" b="0" i="0" u="none" strike="noStrike" cap="none" normalizeH="0" baseline="0" dirty="0">
                <a:ln>
                  <a:noFill/>
                </a:ln>
                <a:solidFill>
                  <a:schemeClr val="tx1">
                    <a:lumMod val="95000"/>
                  </a:schemeClr>
                </a:solidFill>
                <a:effectLst/>
                <a:latin typeface="Courier 10 Pitch"/>
              </a:rPr>
              <a:t> = 5)</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a:t>
            </a:r>
            <a:r>
              <a:rPr kumimoji="0" lang="en-US" altLang="en-US" b="0" i="0" u="none" strike="noStrike" cap="none" normalizeH="0" baseline="0" dirty="0" err="1">
                <a:ln>
                  <a:noFill/>
                </a:ln>
                <a:solidFill>
                  <a:schemeClr val="tx1">
                    <a:lumMod val="95000"/>
                  </a:schemeClr>
                </a:solidFill>
                <a:effectLst/>
                <a:latin typeface="Courier 10 Pitch"/>
              </a:rPr>
              <a:t>matrix_a</a:t>
            </a:r>
            <a:r>
              <a:rPr kumimoji="0" lang="en-US" altLang="en-US" sz="2400" b="0" i="0" u="none" strike="noStrike" cap="none" normalizeH="0" baseline="0" dirty="0">
                <a:ln>
                  <a:noFill/>
                </a:ln>
                <a:solidFill>
                  <a:schemeClr val="tx1">
                    <a:lumMod val="95000"/>
                  </a:schemeClr>
                </a:solidFill>
                <a:effectLst/>
              </a:rPr>
              <a:t> </a:t>
            </a:r>
            <a:endParaRPr kumimoji="0" lang="en-US" altLang="en-US" sz="4000" b="0" i="0" u="none" strike="noStrike" cap="none" normalizeH="0" baseline="0" dirty="0">
              <a:ln>
                <a:noFill/>
              </a:ln>
              <a:solidFill>
                <a:schemeClr val="tx1">
                  <a:lumMod val="95000"/>
                </a:schemeClr>
              </a:solidFill>
              <a:effectLst/>
              <a:latin typeface="Arial" panose="020B0604020202020204" pitchFamily="34" charset="0"/>
            </a:endParaRPr>
          </a:p>
        </p:txBody>
      </p:sp>
      <p:pic>
        <p:nvPicPr>
          <p:cNvPr id="6" name="Picture 2" descr="R Matrix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946" y="2550318"/>
            <a:ext cx="3629891" cy="1757363"/>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955359" y="4891736"/>
            <a:ext cx="8111516"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rtlCol="0" anchor="ctr" anchorCtr="0" compatLnSpc="1">
            <a:spAutoFit/>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defTabSz="914400" eaLnBrk="0" fontAlgn="base" hangingPunct="0">
              <a:lnSpc>
                <a:spcPct val="100000"/>
              </a:lnSpc>
              <a:spcBef>
                <a:spcPct val="0"/>
              </a:spcBef>
              <a:spcAft>
                <a:spcPct val="0"/>
              </a:spcAft>
              <a:buClrTx/>
              <a:buSzTx/>
              <a:buFontTx/>
              <a:buNone/>
            </a:pPr>
            <a:r>
              <a:rPr lang="en-US" altLang="en-US" sz="2400" dirty="0">
                <a:ln>
                  <a:noFill/>
                </a:ln>
                <a:solidFill>
                  <a:schemeClr val="tx1">
                    <a:lumMod val="95000"/>
                  </a:schemeClr>
                </a:solidFill>
                <a:effectLst/>
                <a:latin typeface="Courier 10 Pitch"/>
              </a:rPr>
              <a:t># Print dimension of the matrix with dim() </a:t>
            </a:r>
          </a:p>
          <a:p>
            <a:pPr marL="0" indent="0" defTabSz="914400" eaLnBrk="0" fontAlgn="base" hangingPunct="0">
              <a:lnSpc>
                <a:spcPct val="100000"/>
              </a:lnSpc>
              <a:spcBef>
                <a:spcPct val="0"/>
              </a:spcBef>
              <a:spcAft>
                <a:spcPct val="0"/>
              </a:spcAft>
              <a:buClrTx/>
              <a:buSzTx/>
              <a:buFontTx/>
              <a:buNone/>
            </a:pPr>
            <a:endParaRPr lang="en-US" altLang="en-US" sz="2400" dirty="0">
              <a:ln>
                <a:noFill/>
              </a:ln>
              <a:solidFill>
                <a:schemeClr val="tx1">
                  <a:lumMod val="95000"/>
                </a:schemeClr>
              </a:solidFill>
              <a:effectLst/>
              <a:latin typeface="Courier 10 Pitch"/>
            </a:endParaRPr>
          </a:p>
          <a:p>
            <a:pPr marL="0" indent="0" defTabSz="914400" eaLnBrk="0" fontAlgn="base" hangingPunct="0">
              <a:lnSpc>
                <a:spcPct val="100000"/>
              </a:lnSpc>
              <a:spcBef>
                <a:spcPct val="0"/>
              </a:spcBef>
              <a:spcAft>
                <a:spcPct val="0"/>
              </a:spcAft>
              <a:buClrTx/>
              <a:buSzTx/>
              <a:buFontTx/>
              <a:buNone/>
            </a:pPr>
            <a:r>
              <a:rPr lang="en-US" altLang="en-US" sz="2400" dirty="0">
                <a:ln>
                  <a:noFill/>
                </a:ln>
                <a:solidFill>
                  <a:schemeClr val="tx1">
                    <a:lumMod val="95000"/>
                  </a:schemeClr>
                </a:solidFill>
                <a:effectLst/>
                <a:latin typeface="Courier 10 Pitch"/>
              </a:rPr>
              <a:t>dim(</a:t>
            </a:r>
            <a:r>
              <a:rPr lang="en-US" altLang="en-US" sz="2400" dirty="0" err="1">
                <a:ln>
                  <a:noFill/>
                </a:ln>
                <a:solidFill>
                  <a:schemeClr val="tx1">
                    <a:lumMod val="95000"/>
                  </a:schemeClr>
                </a:solidFill>
                <a:effectLst/>
                <a:latin typeface="Courier 10 Pitch"/>
              </a:rPr>
              <a:t>matrix_a</a:t>
            </a:r>
            <a:r>
              <a:rPr lang="en-US" altLang="en-US" sz="2400" dirty="0">
                <a:ln>
                  <a:noFill/>
                </a:ln>
                <a:solidFill>
                  <a:schemeClr val="tx1">
                    <a:lumMod val="95000"/>
                  </a:schemeClr>
                </a:solidFill>
                <a:effectLst/>
                <a:latin typeface="Courier 10 Pitch"/>
              </a:rPr>
              <a:t>)</a:t>
            </a:r>
            <a:r>
              <a:rPr lang="en-US" altLang="en-US" sz="3200" dirty="0">
                <a:ln>
                  <a:noFill/>
                </a:ln>
                <a:solidFill>
                  <a:schemeClr val="tx1">
                    <a:lumMod val="95000"/>
                  </a:schemeClr>
                </a:solidFill>
                <a:effectLst/>
              </a:rPr>
              <a:t> </a:t>
            </a:r>
            <a:endParaRPr lang="en-US" altLang="en-US" sz="480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idx="1"/>
          </p:nvPr>
        </p:nvSpPr>
        <p:spPr bwMode="auto">
          <a:xfrm>
            <a:off x="304800" y="545854"/>
            <a:ext cx="9209572"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schemeClr>
                </a:solidFill>
                <a:effectLst/>
                <a:latin typeface="Courier 10 Pitch"/>
              </a:rPr>
              <a:t># Construct a matrix with 5 rows that contain the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schemeClr>
                </a:solidFill>
                <a:effectLst/>
                <a:latin typeface="Courier 10 Pitch"/>
              </a:rPr>
              <a:t>numbers 1 up to 10 and </a:t>
            </a:r>
            <a:r>
              <a:rPr kumimoji="0" lang="en-US" altLang="en-US" sz="2000" b="0" i="0" u="none" strike="noStrike" cap="none" normalizeH="0" baseline="0" dirty="0" err="1">
                <a:ln>
                  <a:noFill/>
                </a:ln>
                <a:solidFill>
                  <a:schemeClr val="tx1">
                    <a:lumMod val="95000"/>
                  </a:schemeClr>
                </a:solidFill>
                <a:effectLst/>
                <a:latin typeface="Courier 10 Pitch"/>
              </a:rPr>
              <a:t>byrow</a:t>
            </a:r>
            <a:r>
              <a:rPr kumimoji="0" lang="en-US" altLang="en-US" sz="2000" b="0" i="0" u="none" strike="noStrike" cap="none" normalizeH="0" baseline="0" dirty="0">
                <a:ln>
                  <a:noFill/>
                </a:ln>
                <a:solidFill>
                  <a:schemeClr val="tx1">
                    <a:lumMod val="95000"/>
                  </a:schemeClr>
                </a:solidFill>
                <a:effectLst/>
                <a:latin typeface="Courier 10 Pitch"/>
              </a:rPr>
              <a:t> = FALSE</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2000" dirty="0">
              <a:ln>
                <a:noFill/>
              </a:ln>
              <a:solidFill>
                <a:schemeClr val="tx1">
                  <a:lumMod val="95000"/>
                </a:schemeClr>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dirty="0">
                <a:ln>
                  <a:noFill/>
                </a:ln>
                <a:solidFill>
                  <a:schemeClr val="tx1">
                    <a:lumMod val="95000"/>
                  </a:schemeClr>
                </a:solidFill>
                <a:effectLst/>
                <a:latin typeface="Courier 10 Pitch"/>
              </a:rPr>
              <a:t> </a:t>
            </a:r>
            <a:r>
              <a:rPr kumimoji="0" lang="en-US" altLang="en-US" sz="2000" b="0" i="0" u="none" strike="noStrike" cap="none" normalizeH="0" baseline="0" dirty="0" err="1">
                <a:ln>
                  <a:noFill/>
                </a:ln>
                <a:solidFill>
                  <a:schemeClr val="tx1">
                    <a:lumMod val="95000"/>
                  </a:schemeClr>
                </a:solidFill>
                <a:effectLst/>
                <a:latin typeface="Courier 10 Pitch"/>
              </a:rPr>
              <a:t>matrix_b</a:t>
            </a:r>
            <a:r>
              <a:rPr kumimoji="0" lang="en-US" altLang="en-US" sz="2000" b="0" i="0" u="none" strike="noStrike" cap="none" normalizeH="0" baseline="0" dirty="0">
                <a:ln>
                  <a:noFill/>
                </a:ln>
                <a:solidFill>
                  <a:schemeClr val="tx1">
                    <a:lumMod val="95000"/>
                  </a:schemeClr>
                </a:solidFill>
                <a:effectLst/>
                <a:latin typeface="Courier 10 Pitch"/>
              </a:rPr>
              <a:t> &lt;-matrix(1:10, </a:t>
            </a:r>
            <a:r>
              <a:rPr kumimoji="0" lang="en-US" altLang="en-US" sz="2000" b="0" i="0" u="none" strike="noStrike" cap="none" normalizeH="0" baseline="0" dirty="0" err="1">
                <a:ln>
                  <a:noFill/>
                </a:ln>
                <a:solidFill>
                  <a:schemeClr val="tx1">
                    <a:lumMod val="95000"/>
                  </a:schemeClr>
                </a:solidFill>
                <a:effectLst/>
                <a:latin typeface="Courier 10 Pitch"/>
              </a:rPr>
              <a:t>byrow</a:t>
            </a:r>
            <a:r>
              <a:rPr kumimoji="0" lang="en-US" altLang="en-US" sz="2000" b="0" i="0" u="none" strike="noStrike" cap="none" normalizeH="0" baseline="0" dirty="0">
                <a:ln>
                  <a:noFill/>
                </a:ln>
                <a:solidFill>
                  <a:schemeClr val="tx1">
                    <a:lumMod val="95000"/>
                  </a:schemeClr>
                </a:solidFill>
                <a:effectLst/>
                <a:latin typeface="Courier 10 Pitch"/>
              </a:rPr>
              <a:t> = FALSE, </a:t>
            </a:r>
            <a:r>
              <a:rPr kumimoji="0" lang="en-US" altLang="en-US" sz="2000" b="0" i="0" u="none" strike="noStrike" cap="none" normalizeH="0" baseline="0" dirty="0" err="1">
                <a:ln>
                  <a:noFill/>
                </a:ln>
                <a:solidFill>
                  <a:schemeClr val="tx1">
                    <a:lumMod val="95000"/>
                  </a:schemeClr>
                </a:solidFill>
                <a:effectLst/>
                <a:latin typeface="Courier 10 Pitch"/>
              </a:rPr>
              <a:t>nrow</a:t>
            </a:r>
            <a:r>
              <a:rPr kumimoji="0" lang="en-US" altLang="en-US" sz="2000" b="0" i="0" u="none" strike="noStrike" cap="none" normalizeH="0" baseline="0" dirty="0">
                <a:ln>
                  <a:noFill/>
                </a:ln>
                <a:solidFill>
                  <a:schemeClr val="tx1">
                    <a:lumMod val="95000"/>
                  </a:schemeClr>
                </a:solidFill>
                <a:effectLst/>
                <a:latin typeface="Courier 10 Pitch"/>
              </a:rPr>
              <a:t> = 5) </a:t>
            </a:r>
            <a:r>
              <a:rPr kumimoji="0" lang="en-US" altLang="en-US" sz="2000" b="0" i="0" u="none" strike="noStrike" cap="none" normalizeH="0" baseline="0" dirty="0" err="1">
                <a:ln>
                  <a:noFill/>
                </a:ln>
                <a:solidFill>
                  <a:schemeClr val="tx1">
                    <a:lumMod val="95000"/>
                  </a:schemeClr>
                </a:solidFill>
                <a:effectLst/>
                <a:latin typeface="Courier 10 Pitch"/>
              </a:rPr>
              <a:t>matrix_b</a:t>
            </a:r>
            <a:r>
              <a:rPr kumimoji="0" lang="en-US" altLang="en-US" sz="2800" b="0" i="0" u="none" strike="noStrike" cap="none" normalizeH="0" baseline="0" dirty="0">
                <a:ln>
                  <a:noFill/>
                </a:ln>
                <a:solidFill>
                  <a:schemeClr val="tx1">
                    <a:lumMod val="95000"/>
                  </a:schemeClr>
                </a:solidFill>
                <a:effectLst/>
              </a:rPr>
              <a:t> </a:t>
            </a:r>
            <a:endParaRPr kumimoji="0" lang="en-US" altLang="en-US" sz="4400" b="0" i="0" u="none" strike="noStrike" cap="none" normalizeH="0" baseline="0" dirty="0">
              <a:ln>
                <a:noFill/>
              </a:ln>
              <a:solidFill>
                <a:schemeClr val="tx1">
                  <a:lumMod val="95000"/>
                </a:schemeClr>
              </a:solidFill>
              <a:effectLst/>
              <a:latin typeface="Arial" panose="020B0604020202020204" pitchFamily="34" charset="0"/>
            </a:endParaRPr>
          </a:p>
        </p:txBody>
      </p:sp>
      <p:pic>
        <p:nvPicPr>
          <p:cNvPr id="4102" name="Picture 6" descr="R Matrix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854" y="2105890"/>
            <a:ext cx="2840182" cy="16486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526473" y="4727098"/>
            <a:ext cx="9217588"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chemeClr val="tx1">
                    <a:lumMod val="95000"/>
                  </a:schemeClr>
                </a:solidFill>
                <a:effectLst/>
                <a:latin typeface="Courier 10 Pitch"/>
              </a:rPr>
              <a:t>matrix_c</a:t>
            </a:r>
            <a:r>
              <a:rPr kumimoji="0" lang="en-US" altLang="en-US" sz="2400" b="0" i="0" u="none" strike="noStrike" cap="none" normalizeH="0" baseline="0" dirty="0">
                <a:ln>
                  <a:noFill/>
                </a:ln>
                <a:solidFill>
                  <a:schemeClr val="tx1">
                    <a:lumMod val="95000"/>
                  </a:schemeClr>
                </a:solidFill>
                <a:effectLst/>
                <a:latin typeface="Courier 10 Pitch"/>
              </a:rPr>
              <a:t> &lt;-matrix(1:12, </a:t>
            </a:r>
            <a:r>
              <a:rPr kumimoji="0" lang="en-US" altLang="en-US" sz="2400" b="0" i="0" u="none" strike="noStrike" cap="none" normalizeH="0" baseline="0" dirty="0" err="1">
                <a:ln>
                  <a:noFill/>
                </a:ln>
                <a:solidFill>
                  <a:schemeClr val="tx1">
                    <a:lumMod val="95000"/>
                  </a:schemeClr>
                </a:solidFill>
                <a:effectLst/>
                <a:latin typeface="Courier 10 Pitch"/>
              </a:rPr>
              <a:t>byrow</a:t>
            </a:r>
            <a:r>
              <a:rPr kumimoji="0" lang="en-US" altLang="en-US" sz="2400" b="0" i="0" u="none" strike="noStrike" cap="none" normalizeH="0" baseline="0" dirty="0">
                <a:ln>
                  <a:noFill/>
                </a:ln>
                <a:solidFill>
                  <a:schemeClr val="tx1">
                    <a:lumMod val="95000"/>
                  </a:schemeClr>
                </a:solidFill>
                <a:effectLst/>
                <a:latin typeface="Courier 10 Pitch"/>
              </a:rPr>
              <a:t> = FALSE, </a:t>
            </a:r>
            <a:r>
              <a:rPr kumimoji="0" lang="en-US" altLang="en-US" sz="2400" b="0" i="0" u="none" strike="noStrike" cap="none" normalizeH="0" baseline="0" dirty="0" err="1">
                <a:ln>
                  <a:noFill/>
                </a:ln>
                <a:solidFill>
                  <a:schemeClr val="tx1">
                    <a:lumMod val="95000"/>
                  </a:schemeClr>
                </a:solidFill>
                <a:effectLst/>
                <a:latin typeface="Courier 10 Pitch"/>
              </a:rPr>
              <a:t>ncol</a:t>
            </a:r>
            <a:r>
              <a:rPr kumimoji="0" lang="en-US" altLang="en-US" sz="2400" b="0" i="0" u="none" strike="noStrike" cap="none" normalizeH="0" baseline="0" dirty="0">
                <a:ln>
                  <a:noFill/>
                </a:ln>
                <a:solidFill>
                  <a:schemeClr val="tx1">
                    <a:lumMod val="95000"/>
                  </a:schemeClr>
                </a:solidFill>
                <a:effectLst/>
                <a:latin typeface="Courier 10 Pitch"/>
              </a:rPr>
              <a:t> = 3)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chemeClr val="tx1">
                    <a:lumMod val="95000"/>
                  </a:schemeClr>
                </a:solidFill>
                <a:effectLst/>
                <a:latin typeface="Courier 10 Pitch"/>
              </a:rPr>
              <a:t>matrix_c</a:t>
            </a:r>
            <a:r>
              <a:rPr kumimoji="0" lang="en-US" altLang="en-US" sz="3200" b="0" i="0" u="none" strike="noStrike" cap="none" normalizeH="0" baseline="0" dirty="0">
                <a:ln>
                  <a:noFill/>
                </a:ln>
                <a:solidFill>
                  <a:schemeClr val="tx1">
                    <a:lumMod val="95000"/>
                  </a:schemeClr>
                </a:solidFill>
                <a:effectLst/>
              </a:rPr>
              <a:t> </a:t>
            </a:r>
            <a:endParaRPr kumimoji="0" lang="en-US" altLang="en-US" sz="4800" b="0" i="0" u="none" strike="noStrike" cap="none" normalizeH="0" baseline="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a:solidFill>
                  <a:schemeClr val="tx1">
                    <a:lumMod val="95000"/>
                  </a:schemeClr>
                </a:solidFill>
                <a:effectLst/>
                <a:latin typeface="Source Sans Pro" panose="020B0503030403020204" pitchFamily="34" charset="0"/>
              </a:rPr>
              <a:t>Matrix with the </a:t>
            </a:r>
            <a:r>
              <a:rPr lang="en-US" b="1" i="0" dirty="0" err="1">
                <a:solidFill>
                  <a:schemeClr val="tx1">
                    <a:lumMod val="95000"/>
                  </a:schemeClr>
                </a:solidFill>
                <a:effectLst/>
                <a:latin typeface="Source Sans Pro" panose="020B0503030403020204" pitchFamily="34" charset="0"/>
              </a:rPr>
              <a:t>cbind</a:t>
            </a:r>
            <a:r>
              <a:rPr lang="en-US" b="1" i="0" dirty="0">
                <a:solidFill>
                  <a:schemeClr val="tx1">
                    <a:lumMod val="95000"/>
                  </a:schemeClr>
                </a:solidFill>
                <a:effectLst/>
                <a:latin typeface="Source Sans Pro" panose="020B0503030403020204" pitchFamily="34" charset="0"/>
              </a:rPr>
              <a:t>()</a:t>
            </a:r>
            <a:br>
              <a:rPr lang="en-US" b="1" i="0" dirty="0">
                <a:solidFill>
                  <a:schemeClr val="tx1">
                    <a:lumMod val="95000"/>
                  </a:schemeClr>
                </a:solidFill>
                <a:effectLst/>
                <a:latin typeface="Source Sans Pro" panose="020B0503030403020204" pitchFamily="34" charset="0"/>
              </a:rPr>
            </a:br>
            <a:endParaRPr lang="en-US" dirty="0">
              <a:solidFill>
                <a:schemeClr val="tx1">
                  <a:lumMod val="95000"/>
                </a:schemeClr>
              </a:solidFill>
            </a:endParaRPr>
          </a:p>
        </p:txBody>
      </p:sp>
      <p:sp>
        <p:nvSpPr>
          <p:cNvPr id="3" name="Content Placeholder 2"/>
          <p:cNvSpPr>
            <a:spLocks noGrp="1"/>
          </p:cNvSpPr>
          <p:nvPr>
            <p:ph idx="1"/>
          </p:nvPr>
        </p:nvSpPr>
        <p:spPr/>
        <p:txBody>
          <a:bodyPr/>
          <a:lstStyle/>
          <a:p>
            <a:r>
              <a:rPr lang="en-US" b="0" i="0" dirty="0">
                <a:solidFill>
                  <a:schemeClr val="tx1">
                    <a:lumMod val="95000"/>
                  </a:schemeClr>
                </a:solidFill>
                <a:effectLst/>
                <a:latin typeface="Source Sans Pro" panose="020B0503030403020204" pitchFamily="34" charset="0"/>
              </a:rPr>
              <a:t>You can add column to matrix R with the </a:t>
            </a:r>
            <a:r>
              <a:rPr lang="en-US" b="0" i="0" dirty="0" err="1">
                <a:solidFill>
                  <a:schemeClr val="tx1">
                    <a:lumMod val="95000"/>
                  </a:schemeClr>
                </a:solidFill>
                <a:effectLst/>
                <a:latin typeface="Source Sans Pro" panose="020B0503030403020204" pitchFamily="34" charset="0"/>
              </a:rPr>
              <a:t>cbind</a:t>
            </a:r>
            <a:r>
              <a:rPr lang="en-US" b="0" i="0" dirty="0">
                <a:solidFill>
                  <a:schemeClr val="tx1">
                    <a:lumMod val="95000"/>
                  </a:schemeClr>
                </a:solidFill>
                <a:effectLst/>
                <a:latin typeface="Source Sans Pro" panose="020B0503030403020204" pitchFamily="34" charset="0"/>
              </a:rPr>
              <a:t>() command. </a:t>
            </a:r>
            <a:r>
              <a:rPr lang="en-US" b="0" i="0" dirty="0" err="1">
                <a:solidFill>
                  <a:schemeClr val="tx1">
                    <a:lumMod val="95000"/>
                  </a:schemeClr>
                </a:solidFill>
                <a:effectLst/>
                <a:latin typeface="Source Sans Pro" panose="020B0503030403020204" pitchFamily="34" charset="0"/>
              </a:rPr>
              <a:t>cbind</a:t>
            </a:r>
            <a:r>
              <a:rPr lang="en-US" b="0" i="0" dirty="0">
                <a:solidFill>
                  <a:schemeClr val="tx1">
                    <a:lumMod val="95000"/>
                  </a:schemeClr>
                </a:solidFill>
                <a:effectLst/>
                <a:latin typeface="Source Sans Pro" panose="020B0503030403020204" pitchFamily="34" charset="0"/>
              </a:rPr>
              <a:t>() means column binding. </a:t>
            </a:r>
            <a:r>
              <a:rPr lang="en-US" b="0" i="0" dirty="0" err="1">
                <a:solidFill>
                  <a:schemeClr val="tx1">
                    <a:lumMod val="95000"/>
                  </a:schemeClr>
                </a:solidFill>
                <a:effectLst/>
                <a:latin typeface="Source Sans Pro" panose="020B0503030403020204" pitchFamily="34" charset="0"/>
              </a:rPr>
              <a:t>cbind</a:t>
            </a:r>
            <a:r>
              <a:rPr lang="en-US" b="0" i="0" dirty="0">
                <a:solidFill>
                  <a:schemeClr val="tx1">
                    <a:lumMod val="95000"/>
                  </a:schemeClr>
                </a:solidFill>
                <a:effectLst/>
                <a:latin typeface="Source Sans Pro" panose="020B0503030403020204" pitchFamily="34" charset="0"/>
              </a:rPr>
              <a:t>() can concatenate as many matrix or columns as specified</a:t>
            </a:r>
          </a:p>
          <a:p>
            <a:endParaRPr lang="en-US" dirty="0">
              <a:solidFill>
                <a:schemeClr val="tx1">
                  <a:lumMod val="95000"/>
                </a:schemeClr>
              </a:solidFill>
              <a:effectLst/>
              <a:latin typeface="Source Sans Pro" panose="020B0503030403020204" pitchFamily="34" charset="0"/>
            </a:endParaRPr>
          </a:p>
          <a:p>
            <a:endParaRPr lang="en-US" dirty="0">
              <a:solidFill>
                <a:schemeClr val="tx1">
                  <a:lumMod val="95000"/>
                </a:schemeClr>
              </a:solidFill>
            </a:endParaRPr>
          </a:p>
        </p:txBody>
      </p:sp>
      <p:sp>
        <p:nvSpPr>
          <p:cNvPr id="4" name="Rectangle 1"/>
          <p:cNvSpPr>
            <a:spLocks noChangeArrowheads="1"/>
          </p:cNvSpPr>
          <p:nvPr/>
        </p:nvSpPr>
        <p:spPr bwMode="auto">
          <a:xfrm>
            <a:off x="1025236" y="3958470"/>
            <a:ext cx="976745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rgbClr val="222222"/>
                </a:solidFill>
                <a:effectLst/>
                <a:latin typeface="Courier 10 Pitch"/>
              </a:rPr>
              <a:t># </a:t>
            </a:r>
            <a:r>
              <a:rPr kumimoji="0" lang="en-US" altLang="en-US" sz="3200" b="0" i="0" u="none" strike="noStrike" cap="none" normalizeH="0" baseline="0" dirty="0">
                <a:ln>
                  <a:noFill/>
                </a:ln>
                <a:solidFill>
                  <a:schemeClr val="tx1">
                    <a:lumMod val="95000"/>
                  </a:schemeClr>
                </a:solidFill>
                <a:effectLst/>
                <a:latin typeface="Courier 10 Pitch"/>
              </a:rPr>
              <a:t>concatenate c(1:5) to the </a:t>
            </a:r>
            <a:r>
              <a:rPr kumimoji="0" lang="en-US" altLang="en-US" sz="3200" b="0" i="0" u="none" strike="noStrike" cap="none" normalizeH="0" baseline="0" dirty="0" err="1">
                <a:ln>
                  <a:noFill/>
                </a:ln>
                <a:solidFill>
                  <a:schemeClr val="tx1">
                    <a:lumMod val="95000"/>
                  </a:schemeClr>
                </a:solidFill>
                <a:effectLst/>
                <a:latin typeface="Courier 10 Pitch"/>
              </a:rPr>
              <a:t>matrix_a</a:t>
            </a:r>
            <a:r>
              <a:rPr kumimoji="0" lang="en-US" altLang="en-US" sz="3200" b="0" i="0" u="none" strike="noStrike" cap="none" normalizeH="0" baseline="0" dirty="0">
                <a:ln>
                  <a:noFill/>
                </a:ln>
                <a:solidFill>
                  <a:schemeClr val="tx1">
                    <a:lumMod val="95000"/>
                  </a:schemeClr>
                </a:solidFill>
                <a:effectLst/>
                <a:latin typeface="Courier 10 Pitch"/>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chemeClr val="tx1">
                    <a:lumMod val="95000"/>
                  </a:schemeClr>
                </a:solidFill>
                <a:effectLst/>
                <a:latin typeface="Courier 10 Pitch"/>
              </a:rPr>
              <a:t>matrix_a1 &lt;- </a:t>
            </a:r>
            <a:r>
              <a:rPr kumimoji="0" lang="en-US" altLang="en-US" sz="3200" b="0" i="0" u="none" strike="noStrike" cap="none" normalizeH="0" baseline="0" dirty="0" err="1">
                <a:ln>
                  <a:noFill/>
                </a:ln>
                <a:solidFill>
                  <a:schemeClr val="tx1">
                    <a:lumMod val="95000"/>
                  </a:schemeClr>
                </a:solidFill>
                <a:effectLst/>
                <a:latin typeface="Courier 10 Pitch"/>
              </a:rPr>
              <a:t>cbind</a:t>
            </a:r>
            <a:r>
              <a:rPr kumimoji="0" lang="en-US" altLang="en-US" sz="3200" b="0" i="0" u="none" strike="noStrike" cap="none" normalizeH="0" baseline="0" dirty="0">
                <a:ln>
                  <a:noFill/>
                </a:ln>
                <a:solidFill>
                  <a:schemeClr val="tx1">
                    <a:lumMod val="95000"/>
                  </a:schemeClr>
                </a:solidFill>
                <a:effectLst/>
                <a:latin typeface="Courier 10 Pitch"/>
              </a:rPr>
              <a:t>(</a:t>
            </a:r>
            <a:r>
              <a:rPr kumimoji="0" lang="en-US" altLang="en-US" sz="3200" b="0" i="0" u="none" strike="noStrike" cap="none" normalizeH="0" baseline="0" dirty="0" err="1">
                <a:ln>
                  <a:noFill/>
                </a:ln>
                <a:solidFill>
                  <a:schemeClr val="tx1">
                    <a:lumMod val="95000"/>
                  </a:schemeClr>
                </a:solidFill>
                <a:effectLst/>
                <a:latin typeface="Courier 10 Pitch"/>
              </a:rPr>
              <a:t>matrix_a</a:t>
            </a:r>
            <a:r>
              <a:rPr kumimoji="0" lang="en-US" altLang="en-US" sz="3200" b="0" i="0" u="none" strike="noStrike" cap="none" normalizeH="0" baseline="0" dirty="0">
                <a:ln>
                  <a:noFill/>
                </a:ln>
                <a:solidFill>
                  <a:schemeClr val="tx1">
                    <a:lumMod val="95000"/>
                  </a:schemeClr>
                </a:solidFill>
                <a:effectLst/>
                <a:latin typeface="Courier 10 Pitch"/>
              </a:rPr>
              <a:t>, c(1:5))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dirty="0">
                <a:ln>
                  <a:noFill/>
                </a:ln>
                <a:solidFill>
                  <a:schemeClr val="tx1">
                    <a:lumMod val="95000"/>
                  </a:schemeClr>
                </a:solidFill>
                <a:effectLst/>
                <a:latin typeface="Courier 10 Pitch"/>
              </a:rPr>
              <a:t># Check the dimension dim(matrix_a1)</a:t>
            </a:r>
            <a:r>
              <a:rPr kumimoji="0" lang="en-US" altLang="en-US" sz="4000" b="0" i="0" u="none" strike="noStrike" cap="none" normalizeH="0" baseline="0" dirty="0">
                <a:ln>
                  <a:noFill/>
                </a:ln>
                <a:solidFill>
                  <a:schemeClr val="tx1">
                    <a:lumMod val="95000"/>
                  </a:schemeClr>
                </a:solidFill>
                <a:effectLst/>
              </a:rPr>
              <a:t> </a:t>
            </a:r>
            <a:endParaRPr kumimoji="0" lang="en-US" altLang="en-US" sz="6000" b="0" i="0" u="none" strike="noStrike" cap="none" normalizeH="0" baseline="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525691" y="2217512"/>
            <a:ext cx="11129970"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a:ln>
                  <a:noFill/>
                </a:ln>
                <a:solidFill>
                  <a:schemeClr val="tx1">
                    <a:lumMod val="95000"/>
                  </a:schemeClr>
                </a:solidFill>
                <a:effectLst/>
                <a:latin typeface="Courier 10 Pitch"/>
              </a:rPr>
              <a:t>matrix_a2 &lt;-matrix(13:24, </a:t>
            </a:r>
            <a:r>
              <a:rPr kumimoji="0" lang="en-US" altLang="en-US" sz="2800" b="0" i="0" u="none" strike="noStrike" cap="none" normalizeH="0" baseline="0" dirty="0" err="1">
                <a:ln>
                  <a:noFill/>
                </a:ln>
                <a:solidFill>
                  <a:schemeClr val="tx1">
                    <a:lumMod val="95000"/>
                  </a:schemeClr>
                </a:solidFill>
                <a:effectLst/>
                <a:latin typeface="Courier 10 Pitch"/>
              </a:rPr>
              <a:t>byrow</a:t>
            </a:r>
            <a:r>
              <a:rPr kumimoji="0" lang="en-US" altLang="en-US" sz="2800" b="0" i="0" u="none" strike="noStrike" cap="none" normalizeH="0" baseline="0" dirty="0">
                <a:ln>
                  <a:noFill/>
                </a:ln>
                <a:solidFill>
                  <a:schemeClr val="tx1">
                    <a:lumMod val="95000"/>
                  </a:schemeClr>
                </a:solidFill>
                <a:effectLst/>
                <a:latin typeface="Courier 10 Pitch"/>
              </a:rPr>
              <a:t> = FALSE, </a:t>
            </a:r>
            <a:r>
              <a:rPr kumimoji="0" lang="en-US" altLang="en-US" sz="2800" b="0" i="0" u="none" strike="noStrike" cap="none" normalizeH="0" baseline="0" dirty="0" err="1">
                <a:ln>
                  <a:noFill/>
                </a:ln>
                <a:solidFill>
                  <a:schemeClr val="tx1">
                    <a:lumMod val="95000"/>
                  </a:schemeClr>
                </a:solidFill>
                <a:effectLst/>
                <a:latin typeface="Courier 10 Pitch"/>
              </a:rPr>
              <a:t>ncol</a:t>
            </a:r>
            <a:r>
              <a:rPr kumimoji="0" lang="en-US" altLang="en-US" sz="2800" b="0" i="0" u="none" strike="noStrike" cap="none" normalizeH="0" baseline="0" dirty="0">
                <a:ln>
                  <a:noFill/>
                </a:ln>
                <a:solidFill>
                  <a:schemeClr val="tx1">
                    <a:lumMod val="95000"/>
                  </a:schemeClr>
                </a:solidFill>
                <a:effectLst/>
                <a:latin typeface="Courier 10 Pitch"/>
              </a:rPr>
              <a:t> = </a:t>
            </a:r>
            <a:r>
              <a:rPr kumimoji="0" lang="en-US" altLang="en-US" sz="3200" b="0" i="0" u="none" strike="noStrike" cap="none" normalizeH="0" baseline="0" dirty="0">
                <a:ln>
                  <a:noFill/>
                </a:ln>
                <a:solidFill>
                  <a:schemeClr val="tx1">
                    <a:lumMod val="95000"/>
                  </a:schemeClr>
                </a:solidFill>
                <a:effectLst/>
                <a:latin typeface="Courier 10 Pitch"/>
              </a:rPr>
              <a:t>3)</a:t>
            </a:r>
            <a:r>
              <a:rPr kumimoji="0" lang="en-US" altLang="en-US" sz="4000" b="0" i="0" u="none" strike="noStrike" cap="none" normalizeH="0" baseline="0" dirty="0">
                <a:ln>
                  <a:noFill/>
                </a:ln>
                <a:solidFill>
                  <a:schemeClr val="tx1">
                    <a:lumMod val="95000"/>
                  </a:schemeClr>
                </a:solidFill>
                <a:effectLst/>
              </a:rPr>
              <a:t> </a:t>
            </a:r>
            <a:endParaRPr kumimoji="0" lang="en-US" altLang="en-US" sz="1800" b="0" i="0" u="none" strike="noStrike" cap="none" normalizeH="0" baseline="0" dirty="0">
              <a:ln>
                <a:noFill/>
              </a:ln>
              <a:solidFill>
                <a:schemeClr val="tx1">
                  <a:lumMod val="95000"/>
                </a:schemeClr>
              </a:solidFill>
              <a:effectLst/>
              <a:latin typeface="Arial" panose="020B0604020202020204" pitchFamily="34" charset="0"/>
            </a:endParaRPr>
          </a:p>
        </p:txBody>
      </p:sp>
      <p:sp>
        <p:nvSpPr>
          <p:cNvPr id="5" name="Rectangle 2"/>
          <p:cNvSpPr>
            <a:spLocks noChangeArrowheads="1"/>
          </p:cNvSpPr>
          <p:nvPr/>
        </p:nvSpPr>
        <p:spPr bwMode="auto">
          <a:xfrm>
            <a:off x="628732" y="3155466"/>
            <a:ext cx="9033242"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chemeClr val="tx1">
                    <a:lumMod val="95000"/>
                  </a:schemeClr>
                </a:solidFill>
                <a:effectLst/>
                <a:latin typeface="Courier 10 Pitch"/>
              </a:rPr>
              <a:t>matrix_c</a:t>
            </a:r>
            <a:r>
              <a:rPr kumimoji="0" lang="en-US" altLang="en-US" sz="2400" b="0" i="0" u="none" strike="noStrike" cap="none" normalizeH="0" baseline="0" dirty="0">
                <a:ln>
                  <a:noFill/>
                </a:ln>
                <a:solidFill>
                  <a:schemeClr val="tx1">
                    <a:lumMod val="95000"/>
                  </a:schemeClr>
                </a:solidFill>
                <a:effectLst/>
                <a:latin typeface="Courier 10 Pitch"/>
              </a:rPr>
              <a:t> &lt;-matrix(1:12, </a:t>
            </a:r>
            <a:r>
              <a:rPr kumimoji="0" lang="en-US" altLang="en-US" sz="2400" b="0" i="0" u="none" strike="noStrike" cap="none" normalizeH="0" baseline="0" dirty="0" err="1">
                <a:ln>
                  <a:noFill/>
                </a:ln>
                <a:solidFill>
                  <a:schemeClr val="tx1">
                    <a:lumMod val="95000"/>
                  </a:schemeClr>
                </a:solidFill>
                <a:effectLst/>
                <a:latin typeface="Courier 10 Pitch"/>
              </a:rPr>
              <a:t>byrow</a:t>
            </a:r>
            <a:r>
              <a:rPr kumimoji="0" lang="en-US" altLang="en-US" sz="2400" b="0" i="0" u="none" strike="noStrike" cap="none" normalizeH="0" baseline="0" dirty="0">
                <a:ln>
                  <a:noFill/>
                </a:ln>
                <a:solidFill>
                  <a:schemeClr val="tx1">
                    <a:lumMod val="95000"/>
                  </a:schemeClr>
                </a:solidFill>
                <a:effectLst/>
                <a:latin typeface="Courier 10 Pitch"/>
              </a:rPr>
              <a:t> = FALSE, </a:t>
            </a:r>
            <a:r>
              <a:rPr kumimoji="0" lang="en-US" altLang="en-US" sz="2400" b="0" i="0" u="none" strike="noStrike" cap="none" normalizeH="0" baseline="0" dirty="0" err="1">
                <a:ln>
                  <a:noFill/>
                </a:ln>
                <a:solidFill>
                  <a:schemeClr val="tx1">
                    <a:lumMod val="95000"/>
                  </a:schemeClr>
                </a:solidFill>
                <a:effectLst/>
                <a:latin typeface="Courier 10 Pitch"/>
              </a:rPr>
              <a:t>ncol</a:t>
            </a:r>
            <a:r>
              <a:rPr kumimoji="0" lang="en-US" altLang="en-US" sz="2400" b="0" i="0" u="none" strike="noStrike" cap="none" normalizeH="0" baseline="0" dirty="0">
                <a:ln>
                  <a:noFill/>
                </a:ln>
                <a:solidFill>
                  <a:schemeClr val="tx1">
                    <a:lumMod val="95000"/>
                  </a:schemeClr>
                </a:solidFill>
                <a:effectLst/>
                <a:latin typeface="Courier 10 Pitch"/>
              </a:rPr>
              <a:t> = 3)</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chemeClr val="tx1">
                    <a:lumMod val="95000"/>
                  </a:schemeClr>
                </a:solidFill>
                <a:effectLst/>
                <a:latin typeface="Courier 10 Pitch"/>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chemeClr val="tx1">
                    <a:lumMod val="95000"/>
                  </a:schemeClr>
                </a:solidFill>
                <a:effectLst/>
                <a:latin typeface="Courier 10 Pitch"/>
              </a:rPr>
              <a:t>matrix_d</a:t>
            </a:r>
            <a:r>
              <a:rPr kumimoji="0" lang="en-US" altLang="en-US" sz="2400" b="0" i="0" u="none" strike="noStrike" cap="none" normalizeH="0" baseline="0" dirty="0">
                <a:ln>
                  <a:noFill/>
                </a:ln>
                <a:solidFill>
                  <a:schemeClr val="tx1">
                    <a:lumMod val="95000"/>
                  </a:schemeClr>
                </a:solidFill>
                <a:effectLst/>
                <a:latin typeface="Courier 10 Pitch"/>
              </a:rPr>
              <a:t> &lt;- </a:t>
            </a:r>
            <a:r>
              <a:rPr kumimoji="0" lang="en-US" altLang="en-US" sz="2400" b="0" i="0" u="none" strike="noStrike" cap="none" normalizeH="0" baseline="0" dirty="0" err="1">
                <a:ln>
                  <a:noFill/>
                </a:ln>
                <a:solidFill>
                  <a:schemeClr val="tx1">
                    <a:lumMod val="95000"/>
                  </a:schemeClr>
                </a:solidFill>
                <a:effectLst/>
                <a:latin typeface="Courier 10 Pitch"/>
              </a:rPr>
              <a:t>cbind</a:t>
            </a:r>
            <a:r>
              <a:rPr kumimoji="0" lang="en-US" altLang="en-US" sz="2400" b="0" i="0" u="none" strike="noStrike" cap="none" normalizeH="0" baseline="0" dirty="0">
                <a:ln>
                  <a:noFill/>
                </a:ln>
                <a:solidFill>
                  <a:schemeClr val="tx1">
                    <a:lumMod val="95000"/>
                  </a:schemeClr>
                </a:solidFill>
                <a:effectLst/>
                <a:latin typeface="Courier 10 Pitch"/>
              </a:rPr>
              <a:t>(matrix_a2, </a:t>
            </a:r>
            <a:r>
              <a:rPr kumimoji="0" lang="en-US" altLang="en-US" sz="2400" b="0" i="0" u="none" strike="noStrike" cap="none" normalizeH="0" baseline="0" dirty="0" err="1">
                <a:ln>
                  <a:noFill/>
                </a:ln>
                <a:solidFill>
                  <a:schemeClr val="tx1">
                    <a:lumMod val="95000"/>
                  </a:schemeClr>
                </a:solidFill>
                <a:effectLst/>
                <a:latin typeface="Courier 10 Pitch"/>
              </a:rPr>
              <a:t>matrix_c</a:t>
            </a:r>
            <a:r>
              <a:rPr kumimoji="0" lang="en-US" altLang="en-US" sz="2400" b="0" i="0" u="none" strike="noStrike" cap="none" normalizeH="0" baseline="0" dirty="0">
                <a:ln>
                  <a:noFill/>
                </a:ln>
                <a:solidFill>
                  <a:schemeClr val="tx1">
                    <a:lumMod val="95000"/>
                  </a:schemeClr>
                </a:solidFill>
                <a:effectLst/>
                <a:latin typeface="Courier 10 Pitch"/>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chemeClr val="tx1">
                    <a:lumMod val="95000"/>
                  </a:schemeClr>
                </a:solidFill>
                <a:effectLst/>
                <a:latin typeface="Courier 10 Pitch"/>
              </a:rPr>
              <a:t>dim(</a:t>
            </a:r>
            <a:r>
              <a:rPr kumimoji="0" lang="en-US" altLang="en-US" sz="2400" b="0" i="0" u="none" strike="noStrike" cap="none" normalizeH="0" baseline="0" dirty="0" err="1">
                <a:ln>
                  <a:noFill/>
                </a:ln>
                <a:solidFill>
                  <a:schemeClr val="tx1">
                    <a:lumMod val="95000"/>
                  </a:schemeClr>
                </a:solidFill>
                <a:effectLst/>
                <a:latin typeface="Courier 10 Pitch"/>
              </a:rPr>
              <a:t>matrix_d</a:t>
            </a:r>
            <a:r>
              <a:rPr kumimoji="0" lang="en-US" altLang="en-US" sz="2400" b="0" i="0" u="none" strike="noStrike" cap="none" normalizeH="0" baseline="0" dirty="0">
                <a:ln>
                  <a:noFill/>
                </a:ln>
                <a:solidFill>
                  <a:schemeClr val="tx1">
                    <a:lumMod val="95000"/>
                  </a:schemeClr>
                </a:solidFill>
                <a:effectLst/>
                <a:latin typeface="Courier 10 Pitch"/>
              </a:rPr>
              <a:t>)</a:t>
            </a:r>
            <a:r>
              <a:rPr kumimoji="0" lang="en-US" altLang="en-US" sz="3200" b="0" i="0" u="none" strike="noStrike" cap="none" normalizeH="0" baseline="0" dirty="0">
                <a:ln>
                  <a:noFill/>
                </a:ln>
                <a:solidFill>
                  <a:schemeClr val="tx1">
                    <a:lumMod val="95000"/>
                  </a:schemeClr>
                </a:solidFill>
                <a:effectLst/>
              </a:rPr>
              <a:t> </a:t>
            </a:r>
            <a:endParaRPr kumimoji="0" lang="en-US" altLang="en-US" sz="4800" b="0" i="0" u="none" strike="noStrike" cap="none" normalizeH="0" baseline="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3003" y="358487"/>
            <a:ext cx="10353762" cy="3714749"/>
          </a:xfrm>
        </p:spPr>
        <p:txBody>
          <a:bodyPr/>
          <a:lstStyle/>
          <a:p>
            <a:r>
              <a:rPr lang="en-US" b="0" i="0" dirty="0" err="1">
                <a:solidFill>
                  <a:schemeClr val="tx1">
                    <a:lumMod val="95000"/>
                  </a:schemeClr>
                </a:solidFill>
                <a:effectLst/>
                <a:latin typeface="Source Sans Pro" panose="020B0503030403020204" pitchFamily="34" charset="0"/>
              </a:rPr>
              <a:t>cbind</a:t>
            </a:r>
            <a:r>
              <a:rPr lang="en-US" b="0" i="0" dirty="0">
                <a:solidFill>
                  <a:schemeClr val="tx1">
                    <a:lumMod val="95000"/>
                  </a:schemeClr>
                </a:solidFill>
                <a:effectLst/>
                <a:latin typeface="Source Sans Pro" panose="020B0503030403020204" pitchFamily="34" charset="0"/>
              </a:rPr>
              <a:t>()concatenate columns, </a:t>
            </a:r>
            <a:r>
              <a:rPr lang="en-US" b="0" i="0" dirty="0" err="1">
                <a:solidFill>
                  <a:schemeClr val="tx1">
                    <a:lumMod val="95000"/>
                  </a:schemeClr>
                </a:solidFill>
                <a:effectLst/>
                <a:latin typeface="Source Sans Pro" panose="020B0503030403020204" pitchFamily="34" charset="0"/>
              </a:rPr>
              <a:t>rbind</a:t>
            </a:r>
            <a:r>
              <a:rPr lang="en-US" b="0" i="0" dirty="0">
                <a:solidFill>
                  <a:schemeClr val="tx1">
                    <a:lumMod val="95000"/>
                  </a:schemeClr>
                </a:solidFill>
                <a:effectLst/>
                <a:latin typeface="Source Sans Pro" panose="020B0503030403020204" pitchFamily="34" charset="0"/>
              </a:rPr>
              <a:t>() appends rows. Let’s add one row to our </a:t>
            </a:r>
            <a:r>
              <a:rPr lang="en-US" b="0" i="0" dirty="0" err="1">
                <a:solidFill>
                  <a:schemeClr val="tx1">
                    <a:lumMod val="95000"/>
                  </a:schemeClr>
                </a:solidFill>
                <a:effectLst/>
                <a:latin typeface="Source Sans Pro" panose="020B0503030403020204" pitchFamily="34" charset="0"/>
              </a:rPr>
              <a:t>matrix_c</a:t>
            </a:r>
            <a:r>
              <a:rPr lang="en-US" b="0" i="0" dirty="0">
                <a:solidFill>
                  <a:schemeClr val="tx1">
                    <a:lumMod val="95000"/>
                  </a:schemeClr>
                </a:solidFill>
                <a:effectLst/>
                <a:latin typeface="Source Sans Pro" panose="020B0503030403020204" pitchFamily="34" charset="0"/>
              </a:rPr>
              <a:t> matrix and verify the dimension is 5×3</a:t>
            </a:r>
          </a:p>
          <a:p>
            <a:endParaRPr lang="en-US" dirty="0">
              <a:solidFill>
                <a:schemeClr val="tx1">
                  <a:lumMod val="95000"/>
                </a:schemeClr>
              </a:solidFill>
              <a:effectLst/>
              <a:latin typeface="Source Sans Pro" panose="020B0503030403020204" pitchFamily="34" charset="0"/>
            </a:endParaRPr>
          </a:p>
          <a:p>
            <a:endParaRPr lang="en-US" dirty="0">
              <a:solidFill>
                <a:schemeClr val="tx1">
                  <a:lumMod val="95000"/>
                </a:schemeClr>
              </a:solidFill>
            </a:endParaRPr>
          </a:p>
        </p:txBody>
      </p:sp>
      <p:sp>
        <p:nvSpPr>
          <p:cNvPr id="4" name="Rectangle 1"/>
          <p:cNvSpPr>
            <a:spLocks noChangeArrowheads="1"/>
          </p:cNvSpPr>
          <p:nvPr/>
        </p:nvSpPr>
        <p:spPr bwMode="auto">
          <a:xfrm>
            <a:off x="1025235" y="1968405"/>
            <a:ext cx="8700656"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222222"/>
                </a:solidFill>
                <a:effectLst/>
                <a:latin typeface="Courier 10 Pitch"/>
              </a:rPr>
              <a:t>m</a:t>
            </a:r>
            <a:r>
              <a:rPr kumimoji="0" lang="en-US" altLang="en-US" b="0" i="0" u="none" strike="noStrike" cap="none" normalizeH="0" baseline="0" dirty="0">
                <a:ln>
                  <a:noFill/>
                </a:ln>
                <a:solidFill>
                  <a:schemeClr val="tx1">
                    <a:lumMod val="95000"/>
                  </a:schemeClr>
                </a:solidFill>
                <a:effectLst/>
                <a:latin typeface="Courier 10 Pitch"/>
              </a:rPr>
              <a:t>c &lt;-matrix(1:12, </a:t>
            </a:r>
            <a:r>
              <a:rPr kumimoji="0" lang="en-US" altLang="en-US" b="0" i="0" u="none" strike="noStrike" cap="none" normalizeH="0" baseline="0" dirty="0" err="1">
                <a:ln>
                  <a:noFill/>
                </a:ln>
                <a:solidFill>
                  <a:schemeClr val="tx1">
                    <a:lumMod val="95000"/>
                  </a:schemeClr>
                </a:solidFill>
                <a:effectLst/>
                <a:latin typeface="Courier 10 Pitch"/>
              </a:rPr>
              <a:t>byrow</a:t>
            </a:r>
            <a:r>
              <a:rPr kumimoji="0" lang="en-US" altLang="en-US" b="0" i="0" u="none" strike="noStrike" cap="none" normalizeH="0" baseline="0" dirty="0">
                <a:ln>
                  <a:noFill/>
                </a:ln>
                <a:solidFill>
                  <a:schemeClr val="tx1">
                    <a:lumMod val="95000"/>
                  </a:schemeClr>
                </a:solidFill>
                <a:effectLst/>
                <a:latin typeface="Courier 10 Pitch"/>
              </a:rPr>
              <a:t> = FALSE, </a:t>
            </a:r>
            <a:r>
              <a:rPr kumimoji="0" lang="en-US" altLang="en-US" b="0" i="0" u="none" strike="noStrike" cap="none" normalizeH="0" baseline="0" dirty="0" err="1">
                <a:ln>
                  <a:noFill/>
                </a:ln>
                <a:solidFill>
                  <a:schemeClr val="tx1">
                    <a:lumMod val="95000"/>
                  </a:schemeClr>
                </a:solidFill>
                <a:effectLst/>
                <a:latin typeface="Courier 10 Pitch"/>
              </a:rPr>
              <a:t>ncol</a:t>
            </a:r>
            <a:r>
              <a:rPr kumimoji="0" lang="en-US" altLang="en-US" b="0" i="0" u="none" strike="noStrike" cap="none" normalizeH="0" baseline="0" dirty="0">
                <a:ln>
                  <a:noFill/>
                </a:ln>
                <a:solidFill>
                  <a:schemeClr val="tx1">
                    <a:lumMod val="95000"/>
                  </a:schemeClr>
                </a:solidFill>
                <a:effectLst/>
                <a:latin typeface="Courier 10 Pitch"/>
              </a:rPr>
              <a:t> = 3)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lumMod val="95000"/>
                </a:schemeClr>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Create a vector of 3 columns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chemeClr val="tx1">
                  <a:lumMod val="95000"/>
                </a:schemeClr>
              </a:solidFill>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err="1">
                <a:ln>
                  <a:noFill/>
                </a:ln>
                <a:solidFill>
                  <a:schemeClr val="tx1">
                    <a:lumMod val="95000"/>
                  </a:schemeClr>
                </a:solidFill>
                <a:effectLst/>
                <a:latin typeface="Courier 10 Pitch"/>
              </a:rPr>
              <a:t>add_row</a:t>
            </a:r>
            <a:r>
              <a:rPr kumimoji="0" lang="en-US" altLang="en-US" b="0" i="0" u="none" strike="noStrike" cap="none" normalizeH="0" baseline="0" dirty="0">
                <a:ln>
                  <a:noFill/>
                </a:ln>
                <a:solidFill>
                  <a:schemeClr val="tx1">
                    <a:lumMod val="95000"/>
                  </a:schemeClr>
                </a:solidFill>
                <a:effectLst/>
                <a:latin typeface="Courier 10 Pitch"/>
              </a:rPr>
              <a:t> &lt;- c(1:3)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lumMod val="95000"/>
                </a:schemeClr>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Append to the matrix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chemeClr val="tx1">
                  <a:lumMod val="95000"/>
                </a:schemeClr>
              </a:solidFill>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err="1">
                <a:ln>
                  <a:noFill/>
                </a:ln>
                <a:solidFill>
                  <a:schemeClr val="tx1">
                    <a:lumMod val="95000"/>
                  </a:schemeClr>
                </a:solidFill>
                <a:effectLst/>
                <a:latin typeface="Courier 10 Pitch"/>
              </a:rPr>
              <a:t>matrix_c</a:t>
            </a:r>
            <a:r>
              <a:rPr kumimoji="0" lang="en-US" altLang="en-US" b="0" i="0" u="none" strike="noStrike" cap="none" normalizeH="0" baseline="0" dirty="0">
                <a:ln>
                  <a:noFill/>
                </a:ln>
                <a:solidFill>
                  <a:schemeClr val="tx1">
                    <a:lumMod val="95000"/>
                  </a:schemeClr>
                </a:solidFill>
                <a:effectLst/>
                <a:latin typeface="Courier 10 Pitch"/>
              </a:rPr>
              <a:t> &lt;- </a:t>
            </a:r>
            <a:r>
              <a:rPr kumimoji="0" lang="en-US" altLang="en-US" b="0" i="0" u="none" strike="noStrike" cap="none" normalizeH="0" baseline="0" dirty="0" err="1">
                <a:ln>
                  <a:noFill/>
                </a:ln>
                <a:solidFill>
                  <a:schemeClr val="tx1">
                    <a:lumMod val="95000"/>
                  </a:schemeClr>
                </a:solidFill>
                <a:effectLst/>
                <a:latin typeface="Courier 10 Pitch"/>
              </a:rPr>
              <a:t>rbind</a:t>
            </a:r>
            <a:r>
              <a:rPr kumimoji="0" lang="en-US" altLang="en-US" b="0" i="0" u="none" strike="noStrike" cap="none" normalizeH="0" baseline="0" dirty="0">
                <a:ln>
                  <a:noFill/>
                </a:ln>
                <a:solidFill>
                  <a:schemeClr val="tx1">
                    <a:lumMod val="95000"/>
                  </a:schemeClr>
                </a:solidFill>
                <a:effectLst/>
                <a:latin typeface="Courier 10 Pitch"/>
              </a:rPr>
              <a:t>(</a:t>
            </a:r>
            <a:r>
              <a:rPr kumimoji="0" lang="en-US" altLang="en-US" b="0" i="0" u="none" strike="noStrike" cap="none" normalizeH="0" baseline="0" dirty="0" err="1">
                <a:ln>
                  <a:noFill/>
                </a:ln>
                <a:solidFill>
                  <a:schemeClr val="tx1">
                    <a:lumMod val="95000"/>
                  </a:schemeClr>
                </a:solidFill>
                <a:effectLst/>
                <a:latin typeface="Courier 10 Pitch"/>
              </a:rPr>
              <a:t>matrix_c</a:t>
            </a:r>
            <a:r>
              <a:rPr kumimoji="0" lang="en-US" altLang="en-US" b="0" i="0" u="none" strike="noStrike" cap="none" normalizeH="0" baseline="0" dirty="0">
                <a:ln>
                  <a:noFill/>
                </a:ln>
                <a:solidFill>
                  <a:schemeClr val="tx1">
                    <a:lumMod val="95000"/>
                  </a:schemeClr>
                </a:solidFill>
                <a:effectLst/>
                <a:latin typeface="Courier 10 Pitch"/>
              </a:rPr>
              <a:t>, </a:t>
            </a:r>
            <a:r>
              <a:rPr kumimoji="0" lang="en-US" altLang="en-US" b="0" i="0" u="none" strike="noStrike" cap="none" normalizeH="0" baseline="0" dirty="0" err="1">
                <a:ln>
                  <a:noFill/>
                </a:ln>
                <a:solidFill>
                  <a:schemeClr val="tx1">
                    <a:lumMod val="95000"/>
                  </a:schemeClr>
                </a:solidFill>
                <a:effectLst/>
                <a:latin typeface="Courier 10 Pitch"/>
              </a:rPr>
              <a:t>add_row</a:t>
            </a:r>
            <a:r>
              <a:rPr kumimoji="0" lang="en-US" altLang="en-US" b="0" i="0" u="none" strike="noStrike" cap="none" normalizeH="0" baseline="0" dirty="0">
                <a:ln>
                  <a:noFill/>
                </a:ln>
                <a:solidFill>
                  <a:schemeClr val="tx1">
                    <a:lumMod val="95000"/>
                  </a:schemeClr>
                </a:solidFill>
                <a:effectLst/>
                <a:latin typeface="Courier 10 Pitch"/>
              </a:rPr>
              <a:t>)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lumMod val="95000"/>
                </a:schemeClr>
              </a:solidFill>
              <a:effectLst/>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 Check the dimension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chemeClr val="tx1">
                  <a:lumMod val="95000"/>
                </a:schemeClr>
              </a:solidFill>
              <a:latin typeface="Courier 10 Pitch"/>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tx1">
                    <a:lumMod val="95000"/>
                  </a:schemeClr>
                </a:solidFill>
                <a:effectLst/>
                <a:latin typeface="Courier 10 Pitch"/>
              </a:rPr>
              <a:t>dim(</a:t>
            </a:r>
            <a:r>
              <a:rPr kumimoji="0" lang="en-US" altLang="en-US" b="0" i="0" u="none" strike="noStrike" cap="none" normalizeH="0" baseline="0" dirty="0" err="1">
                <a:ln>
                  <a:noFill/>
                </a:ln>
                <a:solidFill>
                  <a:schemeClr val="tx1">
                    <a:lumMod val="95000"/>
                  </a:schemeClr>
                </a:solidFill>
                <a:effectLst/>
                <a:latin typeface="Courier 10 Pitch"/>
              </a:rPr>
              <a:t>matrix_c</a:t>
            </a:r>
            <a:r>
              <a:rPr kumimoji="0" lang="en-US" altLang="en-US" b="0" i="0" u="none" strike="noStrike" cap="none" normalizeH="0" baseline="0" dirty="0">
                <a:ln>
                  <a:noFill/>
                </a:ln>
                <a:solidFill>
                  <a:schemeClr val="tx1">
                    <a:lumMod val="95000"/>
                  </a:schemeClr>
                </a:solidFill>
                <a:effectLst/>
                <a:latin typeface="Courier 10 Pitch"/>
              </a:rPr>
              <a:t>)</a:t>
            </a:r>
            <a:r>
              <a:rPr kumimoji="0" lang="en-US" altLang="en-US" sz="2400" b="0" i="0" u="none" strike="noStrike" cap="none" normalizeH="0" baseline="0" dirty="0">
                <a:ln>
                  <a:noFill/>
                </a:ln>
                <a:solidFill>
                  <a:schemeClr val="tx1">
                    <a:lumMod val="95000"/>
                  </a:schemeClr>
                </a:solidFill>
                <a:effectLst/>
              </a:rPr>
              <a:t> </a:t>
            </a:r>
            <a:endParaRPr kumimoji="0" lang="en-US" altLang="en-US" sz="4000" b="0" i="0" u="none" strike="noStrike" cap="none" normalizeH="0" baseline="0" dirty="0">
              <a:ln>
                <a:noFill/>
              </a:ln>
              <a:solidFill>
                <a:schemeClr val="tx1">
                  <a:lumMod val="95000"/>
                </a:schemeClr>
              </a:solidFill>
              <a:effectLst/>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 y="146050"/>
            <a:ext cx="11268075" cy="6711315"/>
          </a:xfrm>
        </p:spPr>
        <p:txBody>
          <a:bodyPr>
            <a:normAutofit fontScale="62500" lnSpcReduction="20000"/>
          </a:bodyPr>
          <a:lstStyle/>
          <a:p>
            <a:r>
              <a:rPr lang="en-US" dirty="0"/>
              <a:t># data = c(1,3,5,3,2,4,2,4,23,4,5,5)</a:t>
            </a:r>
          </a:p>
          <a:p>
            <a:r>
              <a:rPr lang="en-US" dirty="0"/>
              <a:t># </a:t>
            </a:r>
            <a:r>
              <a:rPr lang="en-US" dirty="0" err="1"/>
              <a:t>newdata</a:t>
            </a:r>
            <a:r>
              <a:rPr lang="en-US" dirty="0"/>
              <a:t> = c("</a:t>
            </a:r>
            <a:r>
              <a:rPr lang="en-US" dirty="0" err="1"/>
              <a:t>Apple","Mango","Banana","Guava","Grapes","Water</a:t>
            </a:r>
            <a:r>
              <a:rPr lang="en-US" dirty="0"/>
              <a:t> Melon")</a:t>
            </a:r>
          </a:p>
          <a:p>
            <a:r>
              <a:rPr lang="en-US" dirty="0"/>
              <a:t># </a:t>
            </a:r>
            <a:r>
              <a:rPr lang="en-US" dirty="0" err="1"/>
              <a:t>newvec</a:t>
            </a:r>
            <a:r>
              <a:rPr lang="en-US" dirty="0"/>
              <a:t> = c(</a:t>
            </a:r>
            <a:r>
              <a:rPr lang="en-US" dirty="0" err="1"/>
              <a:t>data,newdata</a:t>
            </a:r>
            <a:r>
              <a:rPr lang="en-US" dirty="0"/>
              <a:t>)</a:t>
            </a:r>
          </a:p>
          <a:p>
            <a:r>
              <a:rPr lang="en-US" dirty="0"/>
              <a:t># </a:t>
            </a:r>
          </a:p>
          <a:p>
            <a:r>
              <a:rPr lang="en-US" dirty="0"/>
              <a:t># </a:t>
            </a:r>
            <a:r>
              <a:rPr lang="en-US" dirty="0" err="1"/>
              <a:t>mymatrix</a:t>
            </a:r>
            <a:r>
              <a:rPr lang="en-US" dirty="0"/>
              <a:t> = matrix(</a:t>
            </a:r>
            <a:r>
              <a:rPr lang="en-US" dirty="0" err="1"/>
              <a:t>newvec,nrow</a:t>
            </a:r>
            <a:r>
              <a:rPr lang="en-US" dirty="0"/>
              <a:t> = 3, </a:t>
            </a:r>
            <a:r>
              <a:rPr lang="en-US" dirty="0" err="1"/>
              <a:t>ncol</a:t>
            </a:r>
            <a:r>
              <a:rPr lang="en-US" dirty="0"/>
              <a:t> = 6, </a:t>
            </a:r>
            <a:r>
              <a:rPr lang="en-US" dirty="0" err="1"/>
              <a:t>byrow</a:t>
            </a:r>
            <a:r>
              <a:rPr lang="en-US" dirty="0"/>
              <a:t> = TRUE)</a:t>
            </a:r>
          </a:p>
          <a:p>
            <a:r>
              <a:rPr lang="en-US" dirty="0"/>
              <a:t># print("Original Matrix")</a:t>
            </a:r>
          </a:p>
          <a:p>
            <a:r>
              <a:rPr lang="en-US" dirty="0"/>
              <a:t># print(</a:t>
            </a:r>
            <a:r>
              <a:rPr lang="en-US" dirty="0" err="1"/>
              <a:t>mymatrix</a:t>
            </a:r>
            <a:r>
              <a:rPr lang="en-US" dirty="0"/>
              <a:t>)</a:t>
            </a:r>
          </a:p>
          <a:p>
            <a:endParaRPr lang="en-US" dirty="0"/>
          </a:p>
          <a:p>
            <a:r>
              <a:rPr lang="en-US" dirty="0"/>
              <a:t># print(</a:t>
            </a:r>
            <a:r>
              <a:rPr lang="en-US" dirty="0" err="1"/>
              <a:t>mymatrix</a:t>
            </a:r>
            <a:r>
              <a:rPr lang="en-US" dirty="0"/>
              <a:t>[1,5])</a:t>
            </a:r>
          </a:p>
          <a:p>
            <a:r>
              <a:rPr lang="en-US" dirty="0"/>
              <a:t>#print(</a:t>
            </a:r>
            <a:r>
              <a:rPr lang="en-US" dirty="0" err="1"/>
              <a:t>mymatrix</a:t>
            </a:r>
            <a:r>
              <a:rPr lang="en-US" dirty="0"/>
              <a:t>[,c(4,5)])</a:t>
            </a:r>
          </a:p>
          <a:p>
            <a:endParaRPr lang="en-US" dirty="0"/>
          </a:p>
          <a:p>
            <a:endParaRPr lang="en-US" dirty="0"/>
          </a:p>
          <a:p>
            <a:r>
              <a:rPr lang="en-US" dirty="0"/>
              <a:t># </a:t>
            </a:r>
            <a:r>
              <a:rPr lang="en-US" dirty="0" err="1"/>
              <a:t>newmatrix</a:t>
            </a:r>
            <a:r>
              <a:rPr lang="en-US" dirty="0"/>
              <a:t> = </a:t>
            </a:r>
            <a:r>
              <a:rPr lang="en-US" dirty="0" err="1"/>
              <a:t>rbind</a:t>
            </a:r>
            <a:r>
              <a:rPr lang="en-US" dirty="0"/>
              <a:t>(</a:t>
            </a:r>
            <a:r>
              <a:rPr lang="en-US" dirty="0" err="1"/>
              <a:t>mymatrix,c</a:t>
            </a:r>
            <a:r>
              <a:rPr lang="en-US" dirty="0"/>
              <a:t>("</a:t>
            </a:r>
            <a:r>
              <a:rPr lang="en-US" dirty="0" err="1"/>
              <a:t>Melon","Orange","Date</a:t>
            </a:r>
            <a:r>
              <a:rPr lang="en-US" dirty="0"/>
              <a:t>"))</a:t>
            </a:r>
          </a:p>
          <a:p>
            <a:r>
              <a:rPr lang="en-US" dirty="0"/>
              <a:t># print("New Row Updated")</a:t>
            </a:r>
          </a:p>
          <a:p>
            <a:r>
              <a:rPr lang="en-US" dirty="0"/>
              <a:t># print(</a:t>
            </a:r>
            <a:r>
              <a:rPr lang="en-US" dirty="0" err="1"/>
              <a:t>newmatrix</a:t>
            </a:r>
            <a:r>
              <a:rPr lang="en-US" dirty="0"/>
              <a:t>)</a:t>
            </a:r>
          </a:p>
          <a:p>
            <a:r>
              <a:rPr lang="en-US" dirty="0"/>
              <a:t># </a:t>
            </a:r>
          </a:p>
          <a:p>
            <a:r>
              <a:rPr lang="en-US" dirty="0"/>
              <a:t># print("New Column Updated")</a:t>
            </a:r>
          </a:p>
          <a:p>
            <a:r>
              <a:rPr lang="en-US" dirty="0"/>
              <a:t># </a:t>
            </a:r>
            <a:r>
              <a:rPr lang="en-US" dirty="0" err="1"/>
              <a:t>colmatrix</a:t>
            </a:r>
            <a:r>
              <a:rPr lang="en-US" dirty="0"/>
              <a:t> = </a:t>
            </a:r>
            <a:r>
              <a:rPr lang="en-US" dirty="0" err="1"/>
              <a:t>cbind</a:t>
            </a:r>
            <a:r>
              <a:rPr lang="en-US" dirty="0"/>
              <a:t>(</a:t>
            </a:r>
            <a:r>
              <a:rPr lang="en-US" dirty="0" err="1"/>
              <a:t>mymatrix,c</a:t>
            </a:r>
            <a:r>
              <a:rPr lang="en-US" dirty="0"/>
              <a:t>("Pine </a:t>
            </a:r>
            <a:r>
              <a:rPr lang="en-US" dirty="0" err="1"/>
              <a:t>Apple","Strawberry</a:t>
            </a:r>
            <a:r>
              <a:rPr lang="en-US" dirty="0"/>
              <a:t>"))</a:t>
            </a:r>
          </a:p>
          <a:p>
            <a:r>
              <a:rPr lang="en-US" dirty="0"/>
              <a:t># </a:t>
            </a:r>
            <a:r>
              <a:rPr lang="en-US" dirty="0" err="1"/>
              <a:t>newcol</a:t>
            </a:r>
            <a:r>
              <a:rPr lang="en-US" dirty="0"/>
              <a:t> = </a:t>
            </a:r>
            <a:r>
              <a:rPr lang="en-US" dirty="0" err="1"/>
              <a:t>cbind</a:t>
            </a:r>
            <a:r>
              <a:rPr lang="en-US" dirty="0"/>
              <a:t>(</a:t>
            </a:r>
            <a:r>
              <a:rPr lang="en-US" dirty="0" err="1"/>
              <a:t>colmatrix,c</a:t>
            </a:r>
            <a:r>
              <a:rPr lang="en-US" dirty="0"/>
              <a:t>("Blue </a:t>
            </a:r>
            <a:r>
              <a:rPr lang="en-US" dirty="0" err="1"/>
              <a:t>Berry","Cherry</a:t>
            </a:r>
            <a:r>
              <a:rPr lang="en-US" dirty="0"/>
              <a:t>"))</a:t>
            </a:r>
          </a:p>
          <a:p>
            <a:r>
              <a:rPr lang="en-US" dirty="0"/>
              <a:t># print(</a:t>
            </a:r>
            <a:r>
              <a:rPr lang="en-US" dirty="0" err="1"/>
              <a:t>newcol</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65" y="145415"/>
            <a:ext cx="10353675" cy="5645785"/>
          </a:xfrm>
        </p:spPr>
        <p:txBody>
          <a:bodyPr>
            <a:normAutofit fontScale="87500" lnSpcReduction="20000"/>
          </a:bodyPr>
          <a:lstStyle/>
          <a:p>
            <a:endParaRPr lang="en-US" dirty="0"/>
          </a:p>
          <a:p>
            <a:r>
              <a:rPr lang="en-US" dirty="0" err="1"/>
              <a:t>northnazimabad</a:t>
            </a:r>
            <a:r>
              <a:rPr lang="en-US" dirty="0"/>
              <a:t>&lt;- c("JI","93")</a:t>
            </a:r>
          </a:p>
          <a:p>
            <a:r>
              <a:rPr lang="en-US" dirty="0" err="1"/>
              <a:t>bufferzone</a:t>
            </a:r>
            <a:r>
              <a:rPr lang="en-US" dirty="0"/>
              <a:t>&lt;- c("ppp","67")</a:t>
            </a:r>
          </a:p>
          <a:p>
            <a:r>
              <a:rPr lang="en-US" dirty="0" err="1"/>
              <a:t>northkarachi</a:t>
            </a:r>
            <a:r>
              <a:rPr lang="en-US" dirty="0"/>
              <a:t>&lt;- c("pti","40")</a:t>
            </a:r>
          </a:p>
          <a:p>
            <a:r>
              <a:rPr lang="en-US" dirty="0" err="1"/>
              <a:t>baldia</a:t>
            </a:r>
            <a:r>
              <a:rPr lang="en-US" dirty="0"/>
              <a:t>&lt;- c("mqm","1")</a:t>
            </a:r>
          </a:p>
          <a:p>
            <a:endParaRPr lang="en-US" dirty="0"/>
          </a:p>
          <a:p>
            <a:r>
              <a:rPr lang="en-US" dirty="0"/>
              <a:t>print(</a:t>
            </a:r>
            <a:r>
              <a:rPr lang="en-US" dirty="0" err="1"/>
              <a:t>baldia</a:t>
            </a:r>
            <a:r>
              <a:rPr lang="en-US"/>
              <a:t>)</a:t>
            </a:r>
          </a:p>
          <a:p>
            <a:endParaRPr lang="en-US"/>
          </a:p>
          <a:p>
            <a:endParaRPr lang="en-US" dirty="0"/>
          </a:p>
          <a:p>
            <a:r>
              <a:rPr lang="en-US" dirty="0"/>
              <a:t>towns&lt;- matrix(c(</a:t>
            </a:r>
            <a:r>
              <a:rPr lang="en-US" dirty="0" err="1"/>
              <a:t>northnazimabad,bufferzone,northkarachi</a:t>
            </a:r>
            <a:r>
              <a:rPr lang="en-US" dirty="0"/>
              <a:t>),</a:t>
            </a:r>
            <a:r>
              <a:rPr lang="en-US" dirty="0" err="1"/>
              <a:t>byrow</a:t>
            </a:r>
            <a:r>
              <a:rPr lang="en-US" dirty="0"/>
              <a:t> =TRUE, </a:t>
            </a:r>
            <a:r>
              <a:rPr lang="en-US" dirty="0" err="1"/>
              <a:t>nrow</a:t>
            </a:r>
            <a:r>
              <a:rPr lang="en-US" dirty="0"/>
              <a:t> = 3)</a:t>
            </a:r>
          </a:p>
          <a:p>
            <a:r>
              <a:rPr lang="en-US" dirty="0"/>
              <a:t> towns</a:t>
            </a:r>
          </a:p>
          <a:p>
            <a:endParaRPr lang="en-US" dirty="0"/>
          </a:p>
          <a:p>
            <a:r>
              <a:rPr lang="en-US" dirty="0"/>
              <a:t>dim(towns)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List</a:t>
            </a:r>
            <a:endParaRPr lang="en-US" dirty="0"/>
          </a:p>
        </p:txBody>
      </p:sp>
      <p:sp>
        <p:nvSpPr>
          <p:cNvPr id="3" name="Content Placeholder 2"/>
          <p:cNvSpPr>
            <a:spLocks noGrp="1"/>
          </p:cNvSpPr>
          <p:nvPr>
            <p:ph idx="1"/>
          </p:nvPr>
        </p:nvSpPr>
        <p:spPr/>
        <p:txBody>
          <a:bodyPr/>
          <a:lstStyle/>
          <a:p>
            <a:r>
              <a:rPr lang="en-IN" dirty="0"/>
              <a:t>https://www.datamentor.io/r-programming/bar-plot/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DATAFRAMES</a:t>
            </a:r>
          </a:p>
        </p:txBody>
      </p:sp>
      <p:sp>
        <p:nvSpPr>
          <p:cNvPr id="3" name="Content Placeholder 2"/>
          <p:cNvSpPr>
            <a:spLocks noGrp="1"/>
          </p:cNvSpPr>
          <p:nvPr>
            <p:ph idx="1"/>
          </p:nvPr>
        </p:nvSpPr>
        <p:spPr/>
        <p:txBody>
          <a:bodyPr/>
          <a:lstStyle/>
          <a:p>
            <a:r>
              <a:rPr lang="en-US" dirty="0">
                <a:effectLst/>
              </a:rPr>
              <a:t>Data Frames are data displayed in a format as a table.</a:t>
            </a:r>
          </a:p>
          <a:p>
            <a:r>
              <a:rPr lang="en-US" dirty="0">
                <a:effectLst/>
              </a:rPr>
              <a:t>Data Frames can have different types of data inside it. While the first column can be character the second and third can be numeric or logical However, each column should have the same type of data.</a:t>
            </a:r>
          </a:p>
          <a:p>
            <a:r>
              <a:rPr lang="en-US" dirty="0">
                <a:effectLst/>
              </a:rPr>
              <a:t>Use the  </a:t>
            </a:r>
            <a:r>
              <a:rPr lang="en-US" dirty="0" err="1">
                <a:effectLst/>
              </a:rPr>
              <a:t>data.frame</a:t>
            </a:r>
            <a:r>
              <a:rPr lang="en-US" dirty="0">
                <a:effectLst/>
              </a:rPr>
              <a:t>() function to create a data frame:</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7304C1-0427-4866-BD32-C0D820F31A72}"/>
              </a:ext>
            </a:extLst>
          </p:cNvPr>
          <p:cNvPicPr>
            <a:picLocks noGrp="1" noChangeAspect="1"/>
          </p:cNvPicPr>
          <p:nvPr>
            <p:ph idx="1"/>
          </p:nvPr>
        </p:nvPicPr>
        <p:blipFill>
          <a:blip r:embed="rId2"/>
          <a:stretch>
            <a:fillRect/>
          </a:stretch>
        </p:blipFill>
        <p:spPr>
          <a:xfrm>
            <a:off x="135873" y="238196"/>
            <a:ext cx="6169393" cy="2682425"/>
          </a:xfrm>
          <a:prstGeom prst="rect">
            <a:avLst/>
          </a:prstGeom>
        </p:spPr>
      </p:pic>
      <p:pic>
        <p:nvPicPr>
          <p:cNvPr id="5" name="Picture 4">
            <a:extLst>
              <a:ext uri="{FF2B5EF4-FFF2-40B4-BE49-F238E27FC236}">
                <a16:creationId xmlns:a16="http://schemas.microsoft.com/office/drawing/2014/main" id="{4DDC7FAC-8B60-46CB-B9FC-ED392FB9663D}"/>
              </a:ext>
            </a:extLst>
          </p:cNvPr>
          <p:cNvPicPr>
            <a:picLocks noChangeAspect="1"/>
          </p:cNvPicPr>
          <p:nvPr/>
        </p:nvPicPr>
        <p:blipFill>
          <a:blip r:embed="rId3"/>
          <a:stretch>
            <a:fillRect/>
          </a:stretch>
        </p:blipFill>
        <p:spPr>
          <a:xfrm>
            <a:off x="4353636" y="3179929"/>
            <a:ext cx="6974006" cy="3439876"/>
          </a:xfrm>
          <a:prstGeom prst="rect">
            <a:avLst/>
          </a:prstGeom>
        </p:spPr>
      </p:pic>
    </p:spTree>
    <p:extLst>
      <p:ext uri="{BB962C8B-B14F-4D97-AF65-F5344CB8AC3E}">
        <p14:creationId xmlns:p14="http://schemas.microsoft.com/office/powerpoint/2010/main" val="173968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descr="R Programm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313" y="132523"/>
            <a:ext cx="11211339" cy="648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FD019-FCD9-4538-A64E-6322BCA0C622}"/>
              </a:ext>
            </a:extLst>
          </p:cNvPr>
          <p:cNvPicPr>
            <a:picLocks noChangeAspect="1"/>
          </p:cNvPicPr>
          <p:nvPr/>
        </p:nvPicPr>
        <p:blipFill>
          <a:blip r:embed="rId2"/>
          <a:stretch>
            <a:fillRect/>
          </a:stretch>
        </p:blipFill>
        <p:spPr>
          <a:xfrm>
            <a:off x="325128" y="361380"/>
            <a:ext cx="6280387" cy="2736661"/>
          </a:xfrm>
          <a:prstGeom prst="rect">
            <a:avLst/>
          </a:prstGeom>
        </p:spPr>
      </p:pic>
      <p:pic>
        <p:nvPicPr>
          <p:cNvPr id="5" name="Picture 4">
            <a:extLst>
              <a:ext uri="{FF2B5EF4-FFF2-40B4-BE49-F238E27FC236}">
                <a16:creationId xmlns:a16="http://schemas.microsoft.com/office/drawing/2014/main" id="{73A856A0-7FB8-4844-A217-36397B46B171}"/>
              </a:ext>
            </a:extLst>
          </p:cNvPr>
          <p:cNvPicPr>
            <a:picLocks noChangeAspect="1"/>
          </p:cNvPicPr>
          <p:nvPr/>
        </p:nvPicPr>
        <p:blipFill>
          <a:blip r:embed="rId3"/>
          <a:stretch>
            <a:fillRect/>
          </a:stretch>
        </p:blipFill>
        <p:spPr>
          <a:xfrm>
            <a:off x="4749422" y="3098041"/>
            <a:ext cx="5868466" cy="3041247"/>
          </a:xfrm>
          <a:prstGeom prst="rect">
            <a:avLst/>
          </a:prstGeom>
        </p:spPr>
      </p:pic>
    </p:spTree>
    <p:extLst>
      <p:ext uri="{BB962C8B-B14F-4D97-AF65-F5344CB8AC3E}">
        <p14:creationId xmlns:p14="http://schemas.microsoft.com/office/powerpoint/2010/main" val="3744132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65" y="296545"/>
            <a:ext cx="10353675" cy="5494655"/>
          </a:xfrm>
        </p:spPr>
        <p:txBody>
          <a:bodyPr>
            <a:noAutofit/>
          </a:bodyPr>
          <a:lstStyle/>
          <a:p>
            <a:pPr marL="36830" indent="0">
              <a:buNone/>
            </a:pPr>
            <a:endParaRPr lang="en-US" sz="1300" dirty="0"/>
          </a:p>
          <a:p>
            <a:r>
              <a:rPr lang="en-US" sz="1800" dirty="0"/>
              <a:t>#</a:t>
            </a:r>
            <a:r>
              <a:rPr lang="en-US" sz="1800" dirty="0" err="1"/>
              <a:t>DataFrame</a:t>
            </a:r>
            <a:endParaRPr lang="en-US" sz="1800" dirty="0"/>
          </a:p>
          <a:p>
            <a:endParaRPr lang="en-US" sz="1800" dirty="0"/>
          </a:p>
          <a:p>
            <a:r>
              <a:rPr lang="en-US" sz="1800" dirty="0" err="1"/>
              <a:t>roll_no</a:t>
            </a:r>
            <a:r>
              <a:rPr lang="en-US" sz="1800" dirty="0"/>
              <a:t> = c(1,4,5,6,7)</a:t>
            </a:r>
          </a:p>
          <a:p>
            <a:r>
              <a:rPr lang="en-US" sz="1800" dirty="0" err="1"/>
              <a:t>Student_name</a:t>
            </a:r>
            <a:r>
              <a:rPr lang="en-US" sz="1800" dirty="0"/>
              <a:t> = c("John </a:t>
            </a:r>
            <a:r>
              <a:rPr lang="en-US" sz="1800" dirty="0" err="1"/>
              <a:t>Cena","tom</a:t>
            </a:r>
            <a:r>
              <a:rPr lang="en-US" sz="1800" dirty="0"/>
              <a:t> </a:t>
            </a:r>
            <a:r>
              <a:rPr lang="en-US" sz="1800" dirty="0" err="1"/>
              <a:t>Holland","Professor","Spiderman","Iron</a:t>
            </a:r>
            <a:r>
              <a:rPr lang="en-US" sz="1800" dirty="0"/>
              <a:t> Man")</a:t>
            </a:r>
          </a:p>
          <a:p>
            <a:r>
              <a:rPr lang="en-US" sz="1800" dirty="0"/>
              <a:t>profession = c("</a:t>
            </a:r>
            <a:r>
              <a:rPr lang="en-US" sz="1800" dirty="0" err="1"/>
              <a:t>Wrestling","Actor","Heister","Super</a:t>
            </a:r>
            <a:r>
              <a:rPr lang="en-US" sz="1800" dirty="0"/>
              <a:t> </a:t>
            </a:r>
            <a:r>
              <a:rPr lang="en-US" sz="1800" dirty="0" err="1"/>
              <a:t>Hero","Spiderman</a:t>
            </a:r>
            <a:r>
              <a:rPr lang="en-US" sz="1800" dirty="0"/>
              <a:t> k </a:t>
            </a:r>
            <a:r>
              <a:rPr lang="en-US" sz="1800" dirty="0" err="1"/>
              <a:t>abbu</a:t>
            </a:r>
            <a:r>
              <a:rPr lang="en-US" sz="1800" dirty="0"/>
              <a:t>")</a:t>
            </a:r>
          </a:p>
          <a:p>
            <a:endParaRPr lang="en-US" sz="1800" dirty="0"/>
          </a:p>
          <a:p>
            <a:r>
              <a:rPr lang="en-US" sz="1800" dirty="0" err="1"/>
              <a:t>mera_data_frame</a:t>
            </a:r>
            <a:r>
              <a:rPr lang="en-US" sz="1800" dirty="0"/>
              <a:t> = </a:t>
            </a:r>
            <a:r>
              <a:rPr lang="en-US" sz="1800" dirty="0" err="1"/>
              <a:t>data.frame</a:t>
            </a:r>
            <a:r>
              <a:rPr lang="en-US" sz="1800" dirty="0"/>
              <a:t>(</a:t>
            </a:r>
            <a:r>
              <a:rPr lang="en-US" sz="1800" dirty="0" err="1"/>
              <a:t>roll_no,Student_name,profession</a:t>
            </a:r>
            <a:r>
              <a:rPr lang="en-US" sz="1800" dirty="0"/>
              <a:t>)</a:t>
            </a:r>
          </a:p>
          <a:p>
            <a:r>
              <a:rPr lang="en-US" sz="1800" dirty="0"/>
              <a:t>print(</a:t>
            </a:r>
            <a:r>
              <a:rPr lang="en-US" sz="1800" dirty="0" err="1"/>
              <a:t>mera_data_frame</a:t>
            </a:r>
            <a:r>
              <a:rPr lang="en-US" sz="1800" dirty="0"/>
              <a:t>)</a:t>
            </a:r>
          </a:p>
          <a:p>
            <a:endParaRPr lang="en-US" sz="1800" dirty="0"/>
          </a:p>
          <a:p>
            <a:r>
              <a:rPr lang="en-US" sz="1800" dirty="0"/>
              <a:t>summary(</a:t>
            </a:r>
            <a:r>
              <a:rPr lang="en-US" sz="1800" dirty="0" err="1"/>
              <a:t>mera_data_frame</a:t>
            </a:r>
            <a:r>
              <a:rPr lang="en-US" sz="1800" dirty="0"/>
              <a:t>)</a:t>
            </a:r>
          </a:p>
          <a:p>
            <a:r>
              <a:rPr lang="en-US" sz="1800" dirty="0"/>
              <a:t>print(</a:t>
            </a:r>
            <a:r>
              <a:rPr lang="en-US" sz="1800" dirty="0" err="1"/>
              <a:t>dataframe</a:t>
            </a:r>
            <a:r>
              <a:rPr lang="en-US" sz="1800" dirty="0"/>
              <a:t>[1])</a:t>
            </a:r>
          </a:p>
          <a:p>
            <a:pPr marL="36830" indent="0">
              <a:buNone/>
            </a:pPr>
            <a:endParaRPr lang="en-US" sz="1800" dirty="0"/>
          </a:p>
          <a:p>
            <a:r>
              <a:rPr lang="en-US" sz="1800" dirty="0"/>
              <a:t>combine two data frame using </a:t>
            </a:r>
            <a:r>
              <a:rPr lang="en-US" sz="1800" dirty="0" err="1"/>
              <a:t>cbind</a:t>
            </a:r>
            <a:r>
              <a:rPr lang="en-US" sz="1800" dirty="0"/>
              <a:t> and r bind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Factors</a:t>
            </a:r>
          </a:p>
        </p:txBody>
      </p:sp>
      <p:sp>
        <p:nvSpPr>
          <p:cNvPr id="3" name="Content Placeholder 2"/>
          <p:cNvSpPr>
            <a:spLocks noGrp="1"/>
          </p:cNvSpPr>
          <p:nvPr>
            <p:ph idx="1"/>
          </p:nvPr>
        </p:nvSpPr>
        <p:spPr/>
        <p:txBody>
          <a:bodyPr/>
          <a:lstStyle/>
          <a:p>
            <a:r>
              <a:rPr lang="en-US" dirty="0">
                <a:effectLst/>
              </a:rPr>
              <a:t>Factors are used to categorize data. Examples of factors are:</a:t>
            </a:r>
          </a:p>
          <a:p>
            <a:endParaRPr lang="en-US" dirty="0">
              <a:effectLst/>
            </a:endParaRPr>
          </a:p>
          <a:p>
            <a:r>
              <a:rPr lang="en-US" dirty="0">
                <a:effectLst/>
              </a:rPr>
              <a:t>Demography: Male/Female</a:t>
            </a:r>
          </a:p>
          <a:p>
            <a:r>
              <a:rPr lang="en-US" dirty="0">
                <a:effectLst/>
              </a:rPr>
              <a:t>Music: Rock, Pop, Classic, Jazz</a:t>
            </a:r>
          </a:p>
          <a:p>
            <a:r>
              <a:rPr lang="en-US" dirty="0">
                <a:effectLst/>
              </a:rPr>
              <a:t>Training: Strength, Stamina</a:t>
            </a:r>
          </a:p>
          <a:p>
            <a:r>
              <a:rPr lang="en-US" dirty="0">
                <a:effectLst/>
              </a:rPr>
              <a:t>To create a factor, use the  factor()  function and add a vector as argument:</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FCACFD-C4F4-4A3D-945B-B307F1ED3BB5}"/>
              </a:ext>
            </a:extLst>
          </p:cNvPr>
          <p:cNvPicPr>
            <a:picLocks noGrp="1" noChangeAspect="1"/>
          </p:cNvPicPr>
          <p:nvPr>
            <p:ph idx="1"/>
          </p:nvPr>
        </p:nvPicPr>
        <p:blipFill>
          <a:blip r:embed="rId2"/>
          <a:stretch>
            <a:fillRect/>
          </a:stretch>
        </p:blipFill>
        <p:spPr>
          <a:xfrm>
            <a:off x="152814" y="298795"/>
            <a:ext cx="7824995" cy="2099848"/>
          </a:xfrm>
          <a:prstGeom prst="rect">
            <a:avLst/>
          </a:prstGeom>
        </p:spPr>
      </p:pic>
      <p:pic>
        <p:nvPicPr>
          <p:cNvPr id="5" name="Picture 4">
            <a:extLst>
              <a:ext uri="{FF2B5EF4-FFF2-40B4-BE49-F238E27FC236}">
                <a16:creationId xmlns:a16="http://schemas.microsoft.com/office/drawing/2014/main" id="{AB9F259A-9167-424F-8E5C-3B3BFD78DB61}"/>
              </a:ext>
            </a:extLst>
          </p:cNvPr>
          <p:cNvPicPr>
            <a:picLocks noChangeAspect="1"/>
          </p:cNvPicPr>
          <p:nvPr/>
        </p:nvPicPr>
        <p:blipFill>
          <a:blip r:embed="rId3"/>
          <a:stretch>
            <a:fillRect/>
          </a:stretch>
        </p:blipFill>
        <p:spPr>
          <a:xfrm>
            <a:off x="3140766" y="3747051"/>
            <a:ext cx="8080306" cy="2242931"/>
          </a:xfrm>
          <a:prstGeom prst="rect">
            <a:avLst/>
          </a:prstGeom>
        </p:spPr>
      </p:pic>
    </p:spTree>
    <p:extLst>
      <p:ext uri="{BB962C8B-B14F-4D97-AF65-F5344CB8AC3E}">
        <p14:creationId xmlns:p14="http://schemas.microsoft.com/office/powerpoint/2010/main" val="259570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1DBDB3-549C-489B-99C3-95364DB3A25E}"/>
              </a:ext>
            </a:extLst>
          </p:cNvPr>
          <p:cNvPicPr>
            <a:picLocks noGrp="1" noChangeAspect="1"/>
          </p:cNvPicPr>
          <p:nvPr>
            <p:ph idx="1"/>
          </p:nvPr>
        </p:nvPicPr>
        <p:blipFill>
          <a:blip r:embed="rId2"/>
          <a:stretch>
            <a:fillRect/>
          </a:stretch>
        </p:blipFill>
        <p:spPr>
          <a:xfrm>
            <a:off x="203752" y="330477"/>
            <a:ext cx="7522265" cy="1909140"/>
          </a:xfrm>
          <a:prstGeom prst="rect">
            <a:avLst/>
          </a:prstGeom>
        </p:spPr>
      </p:pic>
      <p:pic>
        <p:nvPicPr>
          <p:cNvPr id="5" name="Picture 4">
            <a:extLst>
              <a:ext uri="{FF2B5EF4-FFF2-40B4-BE49-F238E27FC236}">
                <a16:creationId xmlns:a16="http://schemas.microsoft.com/office/drawing/2014/main" id="{BC0E4C8A-1D1F-49A1-8FFA-53859DF593AD}"/>
              </a:ext>
            </a:extLst>
          </p:cNvPr>
          <p:cNvPicPr>
            <a:picLocks noChangeAspect="1"/>
          </p:cNvPicPr>
          <p:nvPr/>
        </p:nvPicPr>
        <p:blipFill>
          <a:blip r:embed="rId3"/>
          <a:stretch>
            <a:fillRect/>
          </a:stretch>
        </p:blipFill>
        <p:spPr>
          <a:xfrm>
            <a:off x="4174435" y="3429000"/>
            <a:ext cx="6321287" cy="2216426"/>
          </a:xfrm>
          <a:prstGeom prst="rect">
            <a:avLst/>
          </a:prstGeom>
        </p:spPr>
      </p:pic>
    </p:spTree>
    <p:extLst>
      <p:ext uri="{BB962C8B-B14F-4D97-AF65-F5344CB8AC3E}">
        <p14:creationId xmlns:p14="http://schemas.microsoft.com/office/powerpoint/2010/main" val="285646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55D6B2-2F58-4EEE-A772-1EB00A570C9F}"/>
              </a:ext>
            </a:extLst>
          </p:cNvPr>
          <p:cNvPicPr>
            <a:picLocks noChangeAspect="1"/>
          </p:cNvPicPr>
          <p:nvPr/>
        </p:nvPicPr>
        <p:blipFill>
          <a:blip r:embed="rId2"/>
          <a:stretch>
            <a:fillRect/>
          </a:stretch>
        </p:blipFill>
        <p:spPr>
          <a:xfrm>
            <a:off x="156541" y="548101"/>
            <a:ext cx="8444119" cy="2261360"/>
          </a:xfrm>
          <a:prstGeom prst="rect">
            <a:avLst/>
          </a:prstGeom>
        </p:spPr>
      </p:pic>
      <p:pic>
        <p:nvPicPr>
          <p:cNvPr id="5" name="Picture 4">
            <a:extLst>
              <a:ext uri="{FF2B5EF4-FFF2-40B4-BE49-F238E27FC236}">
                <a16:creationId xmlns:a16="http://schemas.microsoft.com/office/drawing/2014/main" id="{F4236A7F-24A3-484F-A552-D7D0C4E46F30}"/>
              </a:ext>
            </a:extLst>
          </p:cNvPr>
          <p:cNvPicPr>
            <a:picLocks noChangeAspect="1"/>
          </p:cNvPicPr>
          <p:nvPr/>
        </p:nvPicPr>
        <p:blipFill>
          <a:blip r:embed="rId3"/>
          <a:stretch>
            <a:fillRect/>
          </a:stretch>
        </p:blipFill>
        <p:spPr>
          <a:xfrm>
            <a:off x="3816626" y="3617843"/>
            <a:ext cx="7765774" cy="2692056"/>
          </a:xfrm>
          <a:prstGeom prst="rect">
            <a:avLst/>
          </a:prstGeom>
        </p:spPr>
      </p:pic>
    </p:spTree>
    <p:extLst>
      <p:ext uri="{BB962C8B-B14F-4D97-AF65-F5344CB8AC3E}">
        <p14:creationId xmlns:p14="http://schemas.microsoft.com/office/powerpoint/2010/main" val="13276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Manipulating Data</a:t>
            </a:r>
          </a:p>
        </p:txBody>
      </p:sp>
      <p:sp>
        <p:nvSpPr>
          <p:cNvPr id="3" name="Content Placeholder 2"/>
          <p:cNvSpPr>
            <a:spLocks noGrp="1"/>
          </p:cNvSpPr>
          <p:nvPr>
            <p:ph idx="1"/>
          </p:nvPr>
        </p:nvSpPr>
        <p:spPr/>
        <p:txBody>
          <a:bodyPr>
            <a:normAutofit fontScale="85000" lnSpcReduction="20000"/>
          </a:bodyPr>
          <a:lstStyle/>
          <a:p>
            <a:r>
              <a:rPr lang="en-US" dirty="0"/>
              <a:t>using </a:t>
            </a:r>
            <a:r>
              <a:rPr lang="en-US" dirty="0" err="1"/>
              <a:t>dplyr</a:t>
            </a:r>
            <a:r>
              <a:rPr lang="en-US" dirty="0"/>
              <a:t> lib</a:t>
            </a:r>
          </a:p>
          <a:p>
            <a:endParaRPr lang="en-US" dirty="0"/>
          </a:p>
          <a:p>
            <a:r>
              <a:rPr lang="en-US" dirty="0"/>
              <a:t>select ()</a:t>
            </a:r>
          </a:p>
          <a:p>
            <a:r>
              <a:rPr lang="en-US" dirty="0"/>
              <a:t>filter()</a:t>
            </a:r>
          </a:p>
          <a:p>
            <a:r>
              <a:rPr lang="en-US" dirty="0"/>
              <a:t>mutate()</a:t>
            </a:r>
          </a:p>
          <a:p>
            <a:r>
              <a:rPr lang="en-US" dirty="0"/>
              <a:t>summarize()</a:t>
            </a:r>
          </a:p>
          <a:p>
            <a:r>
              <a:rPr lang="en-US" dirty="0" err="1"/>
              <a:t>group_by</a:t>
            </a:r>
            <a:r>
              <a:rPr lang="en-US" dirty="0"/>
              <a:t>()</a:t>
            </a:r>
          </a:p>
          <a:p>
            <a:r>
              <a:rPr lang="en-US" dirty="0"/>
              <a:t>arrange()</a:t>
            </a:r>
          </a:p>
          <a:p>
            <a:r>
              <a:rPr lang="en-US" dirty="0"/>
              <a:t>join()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032E-2334-42D3-81C6-391890E41540}"/>
              </a:ext>
            </a:extLst>
          </p:cNvPr>
          <p:cNvSpPr>
            <a:spLocks noGrp="1"/>
          </p:cNvSpPr>
          <p:nvPr>
            <p:ph type="title"/>
          </p:nvPr>
        </p:nvSpPr>
        <p:spPr/>
        <p:txBody>
          <a:bodyPr>
            <a:normAutofit fontScale="90000"/>
          </a:bodyPr>
          <a:lstStyle/>
          <a:p>
            <a:r>
              <a:rPr lang="en-US" dirty="0">
                <a:effectLst/>
              </a:rPr>
              <a:t>Plot</a:t>
            </a:r>
            <a:br>
              <a:rPr lang="en-US" dirty="0">
                <a:effectLst/>
              </a:rPr>
            </a:br>
            <a:endParaRPr lang="en-US" dirty="0"/>
          </a:p>
        </p:txBody>
      </p:sp>
      <p:sp>
        <p:nvSpPr>
          <p:cNvPr id="3" name="Content Placeholder 2">
            <a:extLst>
              <a:ext uri="{FF2B5EF4-FFF2-40B4-BE49-F238E27FC236}">
                <a16:creationId xmlns:a16="http://schemas.microsoft.com/office/drawing/2014/main" id="{10E5A343-02F9-4F74-9161-3D5053C0F82E}"/>
              </a:ext>
            </a:extLst>
          </p:cNvPr>
          <p:cNvSpPr>
            <a:spLocks noGrp="1"/>
          </p:cNvSpPr>
          <p:nvPr>
            <p:ph idx="1"/>
          </p:nvPr>
        </p:nvSpPr>
        <p:spPr/>
        <p:txBody>
          <a:bodyPr/>
          <a:lstStyle/>
          <a:p>
            <a:r>
              <a:rPr lang="en-US" dirty="0">
                <a:effectLst/>
              </a:rPr>
              <a:t>plot() function is used to draw points (markers) in a diagram.</a:t>
            </a:r>
          </a:p>
          <a:p>
            <a:r>
              <a:rPr lang="en-US" dirty="0">
                <a:effectLst/>
              </a:rPr>
              <a:t>The function takes parameters for specifying points in the diagram.</a:t>
            </a:r>
          </a:p>
          <a:p>
            <a:r>
              <a:rPr lang="en-US" dirty="0">
                <a:effectLst/>
              </a:rPr>
              <a:t>Parameter 1 specifies points on the </a:t>
            </a:r>
            <a:r>
              <a:rPr lang="en-US" b="1" dirty="0">
                <a:effectLst/>
              </a:rPr>
              <a:t>x-axis</a:t>
            </a:r>
            <a:r>
              <a:rPr lang="en-US" dirty="0">
                <a:effectLst/>
              </a:rPr>
              <a:t>.</a:t>
            </a:r>
          </a:p>
          <a:p>
            <a:r>
              <a:rPr lang="en-US" dirty="0">
                <a:effectLst/>
              </a:rPr>
              <a:t>Parameter 2 specifies points on the </a:t>
            </a:r>
            <a:r>
              <a:rPr lang="en-US" b="1" dirty="0">
                <a:effectLst/>
              </a:rPr>
              <a:t>y-axis</a:t>
            </a:r>
            <a:r>
              <a:rPr lang="en-US" dirty="0">
                <a:effectLst/>
              </a:rPr>
              <a:t>.</a:t>
            </a:r>
          </a:p>
          <a:p>
            <a:r>
              <a:rPr lang="en-US" dirty="0">
                <a:effectLst/>
              </a:rPr>
              <a:t>plot(1, 3)</a:t>
            </a:r>
            <a:endParaRPr lang="en-US" dirty="0"/>
          </a:p>
        </p:txBody>
      </p:sp>
      <p:pic>
        <p:nvPicPr>
          <p:cNvPr id="4" name="Picture 3">
            <a:extLst>
              <a:ext uri="{FF2B5EF4-FFF2-40B4-BE49-F238E27FC236}">
                <a16:creationId xmlns:a16="http://schemas.microsoft.com/office/drawing/2014/main" id="{5A1F4374-76C6-4CC8-AABB-5888EB8217FF}"/>
              </a:ext>
            </a:extLst>
          </p:cNvPr>
          <p:cNvPicPr>
            <a:picLocks noChangeAspect="1"/>
          </p:cNvPicPr>
          <p:nvPr/>
        </p:nvPicPr>
        <p:blipFill>
          <a:blip r:embed="rId2"/>
          <a:stretch>
            <a:fillRect/>
          </a:stretch>
        </p:blipFill>
        <p:spPr>
          <a:xfrm>
            <a:off x="7345224" y="3429000"/>
            <a:ext cx="4657725" cy="3105150"/>
          </a:xfrm>
          <a:prstGeom prst="rect">
            <a:avLst/>
          </a:prstGeom>
        </p:spPr>
      </p:pic>
    </p:spTree>
    <p:extLst>
      <p:ext uri="{BB962C8B-B14F-4D97-AF65-F5344CB8AC3E}">
        <p14:creationId xmlns:p14="http://schemas.microsoft.com/office/powerpoint/2010/main" val="1111294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097F-3245-430D-878F-D1C92A987E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87A0C-EF47-4864-A0E9-CE4603C2D9C7}"/>
              </a:ext>
            </a:extLst>
          </p:cNvPr>
          <p:cNvSpPr>
            <a:spLocks noGrp="1"/>
          </p:cNvSpPr>
          <p:nvPr>
            <p:ph idx="1"/>
          </p:nvPr>
        </p:nvSpPr>
        <p:spPr/>
        <p:txBody>
          <a:bodyPr/>
          <a:lstStyle/>
          <a:p>
            <a:r>
              <a:rPr lang="en-US" dirty="0">
                <a:effectLst/>
              </a:rPr>
              <a:t>plot(c(1, 8), c(3, 10))</a:t>
            </a:r>
            <a:endParaRPr lang="en-US" dirty="0"/>
          </a:p>
        </p:txBody>
      </p:sp>
      <p:pic>
        <p:nvPicPr>
          <p:cNvPr id="4" name="Picture 3">
            <a:extLst>
              <a:ext uri="{FF2B5EF4-FFF2-40B4-BE49-F238E27FC236}">
                <a16:creationId xmlns:a16="http://schemas.microsoft.com/office/drawing/2014/main" id="{E5154E8E-8D39-4946-846B-ADB0F95FD1C3}"/>
              </a:ext>
            </a:extLst>
          </p:cNvPr>
          <p:cNvPicPr>
            <a:picLocks noChangeAspect="1"/>
          </p:cNvPicPr>
          <p:nvPr/>
        </p:nvPicPr>
        <p:blipFill>
          <a:blip r:embed="rId2"/>
          <a:stretch>
            <a:fillRect/>
          </a:stretch>
        </p:blipFill>
        <p:spPr>
          <a:xfrm>
            <a:off x="3989318" y="2076450"/>
            <a:ext cx="7805116" cy="4610100"/>
          </a:xfrm>
          <a:prstGeom prst="rect">
            <a:avLst/>
          </a:prstGeom>
        </p:spPr>
      </p:pic>
    </p:spTree>
    <p:extLst>
      <p:ext uri="{BB962C8B-B14F-4D97-AF65-F5344CB8AC3E}">
        <p14:creationId xmlns:p14="http://schemas.microsoft.com/office/powerpoint/2010/main" val="3019579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46A6-6DAA-4107-A7CE-AC7EC901A5BD}"/>
              </a:ext>
            </a:extLst>
          </p:cNvPr>
          <p:cNvSpPr>
            <a:spLocks noGrp="1"/>
          </p:cNvSpPr>
          <p:nvPr>
            <p:ph type="title"/>
          </p:nvPr>
        </p:nvSpPr>
        <p:spPr/>
        <p:txBody>
          <a:bodyPr/>
          <a:lstStyle/>
          <a:p>
            <a:r>
              <a:rPr lang="en-US" dirty="0">
                <a:effectLst/>
              </a:rPr>
              <a:t>plot(c(1, 2, 3, 4, 5), c(3, 7, 8, 9, 12))</a:t>
            </a:r>
            <a:endParaRPr lang="en-US" dirty="0"/>
          </a:p>
        </p:txBody>
      </p:sp>
      <p:pic>
        <p:nvPicPr>
          <p:cNvPr id="4" name="Content Placeholder 3">
            <a:extLst>
              <a:ext uri="{FF2B5EF4-FFF2-40B4-BE49-F238E27FC236}">
                <a16:creationId xmlns:a16="http://schemas.microsoft.com/office/drawing/2014/main" id="{D30ABFB6-5BF3-4B06-850E-7EB6D2E08B3F}"/>
              </a:ext>
            </a:extLst>
          </p:cNvPr>
          <p:cNvPicPr>
            <a:picLocks noGrp="1" noChangeAspect="1"/>
          </p:cNvPicPr>
          <p:nvPr>
            <p:ph idx="1"/>
          </p:nvPr>
        </p:nvPicPr>
        <p:blipFill>
          <a:blip r:embed="rId2"/>
          <a:stretch>
            <a:fillRect/>
          </a:stretch>
        </p:blipFill>
        <p:spPr>
          <a:xfrm>
            <a:off x="1232452" y="2076449"/>
            <a:ext cx="9594574" cy="4562889"/>
          </a:xfrm>
          <a:prstGeom prst="rect">
            <a:avLst/>
          </a:prstGeom>
        </p:spPr>
      </p:pic>
    </p:spTree>
    <p:extLst>
      <p:ext uri="{BB962C8B-B14F-4D97-AF65-F5344CB8AC3E}">
        <p14:creationId xmlns:p14="http://schemas.microsoft.com/office/powerpoint/2010/main" val="219877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503274" y="609600"/>
            <a:ext cx="11185451" cy="5897526"/>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AB9E-364C-4F8C-90CB-415BBE9BA7E5}"/>
              </a:ext>
            </a:extLst>
          </p:cNvPr>
          <p:cNvSpPr>
            <a:spLocks noGrp="1"/>
          </p:cNvSpPr>
          <p:nvPr>
            <p:ph type="title"/>
          </p:nvPr>
        </p:nvSpPr>
        <p:spPr>
          <a:xfrm>
            <a:off x="913795" y="106017"/>
            <a:ext cx="10353762" cy="1760883"/>
          </a:xfrm>
        </p:spPr>
        <p:txBody>
          <a:bodyPr>
            <a:normAutofit fontScale="90000"/>
          </a:bodyPr>
          <a:lstStyle/>
          <a:p>
            <a:r>
              <a:rPr lang="es-ES" dirty="0">
                <a:effectLst/>
              </a:rPr>
              <a:t>x &lt;- c(1, 2, 3, 4, 5)</a:t>
            </a:r>
            <a:br>
              <a:rPr lang="es-ES" dirty="0"/>
            </a:br>
            <a:r>
              <a:rPr lang="es-ES" dirty="0">
                <a:effectLst/>
              </a:rPr>
              <a:t>y &lt;- c(3, 7, 8, 9, 12)</a:t>
            </a:r>
            <a:br>
              <a:rPr lang="es-ES" dirty="0"/>
            </a:br>
            <a:r>
              <a:rPr lang="es-ES" dirty="0" err="1">
                <a:effectLst/>
              </a:rPr>
              <a:t>plot</a:t>
            </a:r>
            <a:r>
              <a:rPr lang="es-ES" dirty="0">
                <a:effectLst/>
              </a:rPr>
              <a:t>(x, y)</a:t>
            </a:r>
            <a:endParaRPr lang="en-US" dirty="0"/>
          </a:p>
        </p:txBody>
      </p:sp>
      <p:pic>
        <p:nvPicPr>
          <p:cNvPr id="4" name="Content Placeholder 3">
            <a:extLst>
              <a:ext uri="{FF2B5EF4-FFF2-40B4-BE49-F238E27FC236}">
                <a16:creationId xmlns:a16="http://schemas.microsoft.com/office/drawing/2014/main" id="{333E8ACA-53C8-4DC9-9A06-55AFEC322018}"/>
              </a:ext>
            </a:extLst>
          </p:cNvPr>
          <p:cNvPicPr>
            <a:picLocks noGrp="1" noChangeAspect="1"/>
          </p:cNvPicPr>
          <p:nvPr>
            <p:ph idx="1"/>
          </p:nvPr>
        </p:nvPicPr>
        <p:blipFill>
          <a:blip r:embed="rId2"/>
          <a:stretch>
            <a:fillRect/>
          </a:stretch>
        </p:blipFill>
        <p:spPr>
          <a:xfrm>
            <a:off x="1139687" y="2076449"/>
            <a:ext cx="10353762" cy="4523133"/>
          </a:xfrm>
          <a:prstGeom prst="rect">
            <a:avLst/>
          </a:prstGeom>
        </p:spPr>
      </p:pic>
    </p:spTree>
    <p:extLst>
      <p:ext uri="{BB962C8B-B14F-4D97-AF65-F5344CB8AC3E}">
        <p14:creationId xmlns:p14="http://schemas.microsoft.com/office/powerpoint/2010/main" val="1226535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55EB-344C-4288-903C-45135DFD7CF6}"/>
              </a:ext>
            </a:extLst>
          </p:cNvPr>
          <p:cNvSpPr>
            <a:spLocks noGrp="1"/>
          </p:cNvSpPr>
          <p:nvPr>
            <p:ph type="title"/>
          </p:nvPr>
        </p:nvSpPr>
        <p:spPr/>
        <p:txBody>
          <a:bodyPr>
            <a:normAutofit fontScale="90000"/>
          </a:bodyPr>
          <a:lstStyle/>
          <a:p>
            <a:r>
              <a:rPr lang="en-US" dirty="0">
                <a:effectLst/>
              </a:rPr>
              <a:t>Draw a Line</a:t>
            </a:r>
            <a:br>
              <a:rPr lang="en-US" dirty="0">
                <a:effectLst/>
              </a:rPr>
            </a:br>
            <a:endParaRPr lang="en-US" dirty="0"/>
          </a:p>
        </p:txBody>
      </p:sp>
      <p:sp>
        <p:nvSpPr>
          <p:cNvPr id="3" name="Content Placeholder 2">
            <a:extLst>
              <a:ext uri="{FF2B5EF4-FFF2-40B4-BE49-F238E27FC236}">
                <a16:creationId xmlns:a16="http://schemas.microsoft.com/office/drawing/2014/main" id="{86D4024E-8796-40DA-A659-02541B7250C0}"/>
              </a:ext>
            </a:extLst>
          </p:cNvPr>
          <p:cNvSpPr>
            <a:spLocks noGrp="1"/>
          </p:cNvSpPr>
          <p:nvPr>
            <p:ph idx="1"/>
          </p:nvPr>
        </p:nvSpPr>
        <p:spPr/>
        <p:txBody>
          <a:bodyPr/>
          <a:lstStyle/>
          <a:p>
            <a:r>
              <a:rPr lang="en-US" dirty="0">
                <a:effectLst/>
              </a:rPr>
              <a:t>plot(1:10, type="l")</a:t>
            </a:r>
            <a:endParaRPr lang="en-US" dirty="0"/>
          </a:p>
        </p:txBody>
      </p:sp>
      <p:pic>
        <p:nvPicPr>
          <p:cNvPr id="4" name="Picture 3">
            <a:extLst>
              <a:ext uri="{FF2B5EF4-FFF2-40B4-BE49-F238E27FC236}">
                <a16:creationId xmlns:a16="http://schemas.microsoft.com/office/drawing/2014/main" id="{1086C5EC-86B5-4011-B640-01363DA14730}"/>
              </a:ext>
            </a:extLst>
          </p:cNvPr>
          <p:cNvPicPr>
            <a:picLocks noChangeAspect="1"/>
          </p:cNvPicPr>
          <p:nvPr/>
        </p:nvPicPr>
        <p:blipFill>
          <a:blip r:embed="rId2"/>
          <a:stretch>
            <a:fillRect/>
          </a:stretch>
        </p:blipFill>
        <p:spPr>
          <a:xfrm>
            <a:off x="3829878" y="1866900"/>
            <a:ext cx="7595153" cy="4706178"/>
          </a:xfrm>
          <a:prstGeom prst="rect">
            <a:avLst/>
          </a:prstGeom>
        </p:spPr>
      </p:pic>
    </p:spTree>
    <p:extLst>
      <p:ext uri="{BB962C8B-B14F-4D97-AF65-F5344CB8AC3E}">
        <p14:creationId xmlns:p14="http://schemas.microsoft.com/office/powerpoint/2010/main" val="1319407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0644-5410-4A59-A47E-3849D442CF00}"/>
              </a:ext>
            </a:extLst>
          </p:cNvPr>
          <p:cNvSpPr>
            <a:spLocks noGrp="1"/>
          </p:cNvSpPr>
          <p:nvPr>
            <p:ph type="title"/>
          </p:nvPr>
        </p:nvSpPr>
        <p:spPr/>
        <p:txBody>
          <a:bodyPr>
            <a:normAutofit fontScale="90000"/>
          </a:bodyPr>
          <a:lstStyle/>
          <a:p>
            <a:r>
              <a:rPr lang="en-US" dirty="0">
                <a:effectLst/>
              </a:rPr>
              <a:t>plot(1:10, main="My Graph", </a:t>
            </a:r>
            <a:r>
              <a:rPr lang="en-US" dirty="0" err="1">
                <a:effectLst/>
              </a:rPr>
              <a:t>xlab</a:t>
            </a:r>
            <a:r>
              <a:rPr lang="en-US" dirty="0">
                <a:effectLst/>
              </a:rPr>
              <a:t>="The x-axis", </a:t>
            </a:r>
            <a:r>
              <a:rPr lang="en-US" dirty="0" err="1">
                <a:effectLst/>
              </a:rPr>
              <a:t>ylab</a:t>
            </a:r>
            <a:r>
              <a:rPr lang="en-US" dirty="0">
                <a:effectLst/>
              </a:rPr>
              <a:t>="The y axis")</a:t>
            </a:r>
            <a:endParaRPr lang="en-US" dirty="0"/>
          </a:p>
        </p:txBody>
      </p:sp>
      <p:pic>
        <p:nvPicPr>
          <p:cNvPr id="4" name="Picture 3">
            <a:extLst>
              <a:ext uri="{FF2B5EF4-FFF2-40B4-BE49-F238E27FC236}">
                <a16:creationId xmlns:a16="http://schemas.microsoft.com/office/drawing/2014/main" id="{93DC8F63-7830-49DD-899C-A0E2E931CFC8}"/>
              </a:ext>
            </a:extLst>
          </p:cNvPr>
          <p:cNvPicPr>
            <a:picLocks noChangeAspect="1"/>
          </p:cNvPicPr>
          <p:nvPr/>
        </p:nvPicPr>
        <p:blipFill>
          <a:blip r:embed="rId2"/>
          <a:stretch>
            <a:fillRect/>
          </a:stretch>
        </p:blipFill>
        <p:spPr>
          <a:xfrm>
            <a:off x="924443" y="2076450"/>
            <a:ext cx="9412253" cy="4781550"/>
          </a:xfrm>
          <a:prstGeom prst="rect">
            <a:avLst/>
          </a:prstGeom>
        </p:spPr>
      </p:pic>
    </p:spTree>
    <p:extLst>
      <p:ext uri="{BB962C8B-B14F-4D97-AF65-F5344CB8AC3E}">
        <p14:creationId xmlns:p14="http://schemas.microsoft.com/office/powerpoint/2010/main" val="342808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B869-7C9B-4BD1-8702-E4301DC3CD9A}"/>
              </a:ext>
            </a:extLst>
          </p:cNvPr>
          <p:cNvSpPr>
            <a:spLocks noGrp="1"/>
          </p:cNvSpPr>
          <p:nvPr>
            <p:ph type="title"/>
          </p:nvPr>
        </p:nvSpPr>
        <p:spPr/>
        <p:txBody>
          <a:bodyPr/>
          <a:lstStyle/>
          <a:p>
            <a:r>
              <a:rPr lang="en-US" dirty="0">
                <a:effectLst/>
              </a:rPr>
              <a:t>plot(1:10, </a:t>
            </a:r>
            <a:r>
              <a:rPr lang="en-US" dirty="0" err="1">
                <a:effectLst/>
              </a:rPr>
              <a:t>pch</a:t>
            </a:r>
            <a:r>
              <a:rPr lang="en-US" dirty="0">
                <a:effectLst/>
              </a:rPr>
              <a:t>=25, </a:t>
            </a:r>
            <a:r>
              <a:rPr lang="en-US" dirty="0" err="1">
                <a:effectLst/>
              </a:rPr>
              <a:t>cex</a:t>
            </a:r>
            <a:r>
              <a:rPr lang="en-US" dirty="0">
                <a:effectLst/>
              </a:rPr>
              <a:t>=2)</a:t>
            </a:r>
            <a:endParaRPr lang="en-US" dirty="0"/>
          </a:p>
        </p:txBody>
      </p:sp>
      <p:sp>
        <p:nvSpPr>
          <p:cNvPr id="3" name="Content Placeholder 2">
            <a:extLst>
              <a:ext uri="{FF2B5EF4-FFF2-40B4-BE49-F238E27FC236}">
                <a16:creationId xmlns:a16="http://schemas.microsoft.com/office/drawing/2014/main" id="{E0456C07-EC75-4F78-BDFB-C7F1E6E689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B03E42-3C10-40B6-93AD-AC8712DA5495}"/>
              </a:ext>
            </a:extLst>
          </p:cNvPr>
          <p:cNvPicPr>
            <a:picLocks noChangeAspect="1"/>
          </p:cNvPicPr>
          <p:nvPr/>
        </p:nvPicPr>
        <p:blipFill>
          <a:blip r:embed="rId2"/>
          <a:stretch>
            <a:fillRect/>
          </a:stretch>
        </p:blipFill>
        <p:spPr>
          <a:xfrm>
            <a:off x="913795" y="2000250"/>
            <a:ext cx="10353762" cy="4857750"/>
          </a:xfrm>
          <a:prstGeom prst="rect">
            <a:avLst/>
          </a:prstGeom>
        </p:spPr>
      </p:pic>
    </p:spTree>
    <p:extLst>
      <p:ext uri="{BB962C8B-B14F-4D97-AF65-F5344CB8AC3E}">
        <p14:creationId xmlns:p14="http://schemas.microsoft.com/office/powerpoint/2010/main" val="1579423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04B8-FD2D-4BD7-9E7B-C74B7014D049}"/>
              </a:ext>
            </a:extLst>
          </p:cNvPr>
          <p:cNvSpPr>
            <a:spLocks noGrp="1"/>
          </p:cNvSpPr>
          <p:nvPr>
            <p:ph type="title"/>
          </p:nvPr>
        </p:nvSpPr>
        <p:spPr/>
        <p:txBody>
          <a:bodyPr/>
          <a:lstStyle/>
          <a:p>
            <a:r>
              <a:rPr lang="en-US" dirty="0"/>
              <a:t>Line Chart</a:t>
            </a:r>
          </a:p>
        </p:txBody>
      </p:sp>
      <p:sp>
        <p:nvSpPr>
          <p:cNvPr id="3" name="Content Placeholder 2">
            <a:extLst>
              <a:ext uri="{FF2B5EF4-FFF2-40B4-BE49-F238E27FC236}">
                <a16:creationId xmlns:a16="http://schemas.microsoft.com/office/drawing/2014/main" id="{07DDDBE4-8DB2-402A-A02F-DF234EC36CC7}"/>
              </a:ext>
            </a:extLst>
          </p:cNvPr>
          <p:cNvSpPr>
            <a:spLocks noGrp="1"/>
          </p:cNvSpPr>
          <p:nvPr>
            <p:ph idx="1"/>
          </p:nvPr>
        </p:nvSpPr>
        <p:spPr/>
        <p:txBody>
          <a:bodyPr/>
          <a:lstStyle/>
          <a:p>
            <a:r>
              <a:rPr lang="en-US" dirty="0">
                <a:effectLst/>
              </a:rPr>
              <a:t>plot(1:10, type="l", col="blue")</a:t>
            </a:r>
            <a:endParaRPr lang="en-US" dirty="0"/>
          </a:p>
        </p:txBody>
      </p:sp>
      <p:pic>
        <p:nvPicPr>
          <p:cNvPr id="4" name="Picture 3">
            <a:extLst>
              <a:ext uri="{FF2B5EF4-FFF2-40B4-BE49-F238E27FC236}">
                <a16:creationId xmlns:a16="http://schemas.microsoft.com/office/drawing/2014/main" id="{F07B4C29-F4B5-4D20-9897-97739E5FD3BC}"/>
              </a:ext>
            </a:extLst>
          </p:cNvPr>
          <p:cNvPicPr>
            <a:picLocks noChangeAspect="1"/>
          </p:cNvPicPr>
          <p:nvPr/>
        </p:nvPicPr>
        <p:blipFill>
          <a:blip r:embed="rId2"/>
          <a:stretch>
            <a:fillRect/>
          </a:stretch>
        </p:blipFill>
        <p:spPr>
          <a:xfrm>
            <a:off x="5473148" y="1810578"/>
            <a:ext cx="6137413" cy="4709492"/>
          </a:xfrm>
          <a:prstGeom prst="rect">
            <a:avLst/>
          </a:prstGeom>
        </p:spPr>
      </p:pic>
    </p:spTree>
    <p:extLst>
      <p:ext uri="{BB962C8B-B14F-4D97-AF65-F5344CB8AC3E}">
        <p14:creationId xmlns:p14="http://schemas.microsoft.com/office/powerpoint/2010/main" val="764227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EF78-8085-46E6-AB9B-77FF660E1369}"/>
              </a:ext>
            </a:extLst>
          </p:cNvPr>
          <p:cNvSpPr>
            <a:spLocks noGrp="1"/>
          </p:cNvSpPr>
          <p:nvPr>
            <p:ph type="title"/>
          </p:nvPr>
        </p:nvSpPr>
        <p:spPr/>
        <p:txBody>
          <a:bodyPr>
            <a:normAutofit fontScale="90000"/>
          </a:bodyPr>
          <a:lstStyle/>
          <a:p>
            <a:r>
              <a:rPr lang="en-US" dirty="0">
                <a:effectLst/>
              </a:rPr>
              <a:t>Scatter Plots</a:t>
            </a:r>
            <a:br>
              <a:rPr lang="en-US" dirty="0">
                <a:effectLst/>
              </a:rPr>
            </a:br>
            <a:endParaRPr lang="en-US" dirty="0"/>
          </a:p>
        </p:txBody>
      </p:sp>
      <p:sp>
        <p:nvSpPr>
          <p:cNvPr id="3" name="Content Placeholder 2">
            <a:extLst>
              <a:ext uri="{FF2B5EF4-FFF2-40B4-BE49-F238E27FC236}">
                <a16:creationId xmlns:a16="http://schemas.microsoft.com/office/drawing/2014/main" id="{92ECF9BB-75AD-4B44-B475-4E320413198A}"/>
              </a:ext>
            </a:extLst>
          </p:cNvPr>
          <p:cNvSpPr>
            <a:spLocks noGrp="1"/>
          </p:cNvSpPr>
          <p:nvPr>
            <p:ph idx="1"/>
          </p:nvPr>
        </p:nvSpPr>
        <p:spPr/>
        <p:txBody>
          <a:bodyPr/>
          <a:lstStyle/>
          <a:p>
            <a:r>
              <a:rPr lang="en-US" dirty="0">
                <a:effectLst/>
              </a:rPr>
              <a:t>A "scatter plot" is a type of plot used to display the relationship between two numerical variables, and plots one dot for each observation.</a:t>
            </a:r>
          </a:p>
          <a:p>
            <a:r>
              <a:rPr lang="en-US" dirty="0">
                <a:effectLst/>
              </a:rPr>
              <a:t>It needs two vectors of same length, one for the x-axis (horizontal) and one for the y-axis (vertical):</a:t>
            </a:r>
          </a:p>
          <a:p>
            <a:endParaRPr lang="en-US" dirty="0"/>
          </a:p>
        </p:txBody>
      </p:sp>
    </p:spTree>
    <p:extLst>
      <p:ext uri="{BB962C8B-B14F-4D97-AF65-F5344CB8AC3E}">
        <p14:creationId xmlns:p14="http://schemas.microsoft.com/office/powerpoint/2010/main" val="3640595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3BEFE-5895-4425-AECE-9B730BE11B5F}"/>
              </a:ext>
            </a:extLst>
          </p:cNvPr>
          <p:cNvSpPr>
            <a:spLocks noGrp="1"/>
          </p:cNvSpPr>
          <p:nvPr>
            <p:ph idx="1"/>
          </p:nvPr>
        </p:nvSpPr>
        <p:spPr/>
        <p:txBody>
          <a:bodyPr/>
          <a:lstStyle/>
          <a:p>
            <a:r>
              <a:rPr lang="es-ES" dirty="0">
                <a:effectLst/>
              </a:rPr>
              <a:t>x &lt;- c(5,7,8,7,2,2,9,4,11,12,9,6)</a:t>
            </a:r>
            <a:br>
              <a:rPr lang="es-ES" dirty="0"/>
            </a:br>
            <a:r>
              <a:rPr lang="es-ES" dirty="0">
                <a:effectLst/>
              </a:rPr>
              <a:t>y &lt;- c(99,86,87,88,111,103,87,94,78,77,85,86)</a:t>
            </a:r>
            <a:br>
              <a:rPr lang="es-ES" dirty="0"/>
            </a:br>
            <a:br>
              <a:rPr lang="es-ES" dirty="0"/>
            </a:br>
            <a:r>
              <a:rPr lang="es-ES" dirty="0" err="1">
                <a:effectLst/>
              </a:rPr>
              <a:t>plot</a:t>
            </a:r>
            <a:r>
              <a:rPr lang="es-ES" dirty="0">
                <a:effectLst/>
              </a:rPr>
              <a:t>(x, y)</a:t>
            </a:r>
            <a:endParaRPr lang="en-US" dirty="0"/>
          </a:p>
        </p:txBody>
      </p:sp>
      <p:pic>
        <p:nvPicPr>
          <p:cNvPr id="4" name="Picture 3">
            <a:extLst>
              <a:ext uri="{FF2B5EF4-FFF2-40B4-BE49-F238E27FC236}">
                <a16:creationId xmlns:a16="http://schemas.microsoft.com/office/drawing/2014/main" id="{FA87FD64-C83E-45AE-9D41-5007DD2D1D29}"/>
              </a:ext>
            </a:extLst>
          </p:cNvPr>
          <p:cNvPicPr>
            <a:picLocks noChangeAspect="1"/>
          </p:cNvPicPr>
          <p:nvPr/>
        </p:nvPicPr>
        <p:blipFill>
          <a:blip r:embed="rId2"/>
          <a:stretch>
            <a:fillRect/>
          </a:stretch>
        </p:blipFill>
        <p:spPr>
          <a:xfrm>
            <a:off x="7836391" y="1558427"/>
            <a:ext cx="4781550" cy="4560404"/>
          </a:xfrm>
          <a:prstGeom prst="rect">
            <a:avLst/>
          </a:prstGeom>
        </p:spPr>
      </p:pic>
    </p:spTree>
    <p:extLst>
      <p:ext uri="{BB962C8B-B14F-4D97-AF65-F5344CB8AC3E}">
        <p14:creationId xmlns:p14="http://schemas.microsoft.com/office/powerpoint/2010/main" val="212482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4DB538-4E5D-4407-AA99-39BBDC1BF402}"/>
              </a:ext>
            </a:extLst>
          </p:cNvPr>
          <p:cNvSpPr>
            <a:spLocks noGrp="1"/>
          </p:cNvSpPr>
          <p:nvPr>
            <p:ph idx="1"/>
          </p:nvPr>
        </p:nvSpPr>
        <p:spPr/>
        <p:txBody>
          <a:bodyPr/>
          <a:lstStyle/>
          <a:p>
            <a:r>
              <a:rPr lang="en-US" dirty="0">
                <a:effectLst/>
              </a:rPr>
              <a:t>x &lt;- c(5,7,8,7,2,2,9,4,11,12,9,6)</a:t>
            </a:r>
            <a:br>
              <a:rPr lang="en-US" dirty="0"/>
            </a:br>
            <a:r>
              <a:rPr lang="en-US" dirty="0">
                <a:effectLst/>
              </a:rPr>
              <a:t>y &lt;- c(99,86,87,88,111,103,87,94,78,77,85,86)</a:t>
            </a:r>
            <a:br>
              <a:rPr lang="en-US" dirty="0"/>
            </a:br>
            <a:br>
              <a:rPr lang="en-US" dirty="0"/>
            </a:br>
            <a:r>
              <a:rPr lang="en-US" dirty="0">
                <a:effectLst/>
              </a:rPr>
              <a:t>plot(x, y, main="Observation of Cars", </a:t>
            </a:r>
            <a:r>
              <a:rPr lang="en-US" dirty="0" err="1">
                <a:effectLst/>
              </a:rPr>
              <a:t>xlab</a:t>
            </a:r>
            <a:r>
              <a:rPr lang="en-US" dirty="0">
                <a:effectLst/>
              </a:rPr>
              <a:t>="Car age", </a:t>
            </a:r>
            <a:r>
              <a:rPr lang="en-US" dirty="0" err="1">
                <a:effectLst/>
              </a:rPr>
              <a:t>ylab</a:t>
            </a:r>
            <a:r>
              <a:rPr lang="en-US" dirty="0">
                <a:effectLst/>
              </a:rPr>
              <a:t>="Car speed")</a:t>
            </a:r>
            <a:endParaRPr lang="en-US" dirty="0"/>
          </a:p>
        </p:txBody>
      </p:sp>
    </p:spTree>
    <p:extLst>
      <p:ext uri="{BB962C8B-B14F-4D97-AF65-F5344CB8AC3E}">
        <p14:creationId xmlns:p14="http://schemas.microsoft.com/office/powerpoint/2010/main" val="2927000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843C-0B35-415F-9170-454EF4A4B3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BE6037-CEEC-4714-B74B-43CA39DBCA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4E8D793-3C08-4143-B13A-5F9B86C9BACE}"/>
              </a:ext>
            </a:extLst>
          </p:cNvPr>
          <p:cNvPicPr>
            <a:picLocks noChangeAspect="1"/>
          </p:cNvPicPr>
          <p:nvPr/>
        </p:nvPicPr>
        <p:blipFill>
          <a:blip r:embed="rId2"/>
          <a:stretch>
            <a:fillRect/>
          </a:stretch>
        </p:blipFill>
        <p:spPr>
          <a:xfrm>
            <a:off x="913795" y="516835"/>
            <a:ext cx="10364410" cy="5302940"/>
          </a:xfrm>
          <a:prstGeom prst="rect">
            <a:avLst/>
          </a:prstGeom>
        </p:spPr>
      </p:pic>
    </p:spTree>
    <p:extLst>
      <p:ext uri="{BB962C8B-B14F-4D97-AF65-F5344CB8AC3E}">
        <p14:creationId xmlns:p14="http://schemas.microsoft.com/office/powerpoint/2010/main" val="22435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53CC-7BF7-4BBA-9FB7-C2B55F8163D7}"/>
              </a:ext>
            </a:extLst>
          </p:cNvPr>
          <p:cNvSpPr>
            <a:spLocks noGrp="1"/>
          </p:cNvSpPr>
          <p:nvPr>
            <p:ph type="title"/>
          </p:nvPr>
        </p:nvSpPr>
        <p:spPr/>
        <p:txBody>
          <a:bodyPr>
            <a:normAutofit fontScale="90000"/>
          </a:bodyPr>
          <a:lstStyle/>
          <a:p>
            <a:r>
              <a:rPr lang="en-US" dirty="0">
                <a:effectLst/>
              </a:rPr>
              <a:t>Compare Plots</a:t>
            </a:r>
            <a:br>
              <a:rPr lang="en-US" dirty="0">
                <a:effectLst/>
              </a:rPr>
            </a:br>
            <a:endParaRPr lang="en-US" dirty="0"/>
          </a:p>
        </p:txBody>
      </p:sp>
      <p:sp>
        <p:nvSpPr>
          <p:cNvPr id="3" name="Content Placeholder 2">
            <a:extLst>
              <a:ext uri="{FF2B5EF4-FFF2-40B4-BE49-F238E27FC236}">
                <a16:creationId xmlns:a16="http://schemas.microsoft.com/office/drawing/2014/main" id="{F280644D-AB05-4072-B097-6432E2ED9C65}"/>
              </a:ext>
            </a:extLst>
          </p:cNvPr>
          <p:cNvSpPr>
            <a:spLocks noGrp="1"/>
          </p:cNvSpPr>
          <p:nvPr>
            <p:ph idx="1"/>
          </p:nvPr>
        </p:nvSpPr>
        <p:spPr>
          <a:xfrm>
            <a:off x="710595" y="1692627"/>
            <a:ext cx="10353762" cy="3714749"/>
          </a:xfrm>
        </p:spPr>
        <p:txBody>
          <a:bodyPr>
            <a:normAutofit fontScale="92500" lnSpcReduction="10000"/>
          </a:bodyPr>
          <a:lstStyle/>
          <a:p>
            <a:r>
              <a:rPr lang="en-US" dirty="0">
                <a:effectLst/>
              </a:rPr>
              <a:t># day one, the age and speed of 12 cars:</a:t>
            </a:r>
            <a:br>
              <a:rPr lang="en-US" dirty="0">
                <a:effectLst/>
              </a:rPr>
            </a:br>
            <a:r>
              <a:rPr lang="en-US" dirty="0">
                <a:effectLst/>
              </a:rPr>
              <a:t>x1 &lt;- c(5,7,8,7,2,2,9,4,11,12,9,6)</a:t>
            </a:r>
            <a:br>
              <a:rPr lang="en-US" dirty="0"/>
            </a:br>
            <a:r>
              <a:rPr lang="en-US" dirty="0">
                <a:effectLst/>
              </a:rPr>
              <a:t>y1 &lt;- c(99,86,87,88,111,103,87,94,78,77,85,86)</a:t>
            </a:r>
            <a:br>
              <a:rPr lang="en-US" dirty="0"/>
            </a:br>
            <a:br>
              <a:rPr lang="en-US" dirty="0"/>
            </a:br>
            <a:r>
              <a:rPr lang="en-US" dirty="0">
                <a:effectLst/>
              </a:rPr>
              <a:t># day two, the age and speed of 15 cars:</a:t>
            </a:r>
            <a:br>
              <a:rPr lang="en-US" dirty="0">
                <a:effectLst/>
              </a:rPr>
            </a:br>
            <a:r>
              <a:rPr lang="en-US" dirty="0">
                <a:effectLst/>
              </a:rPr>
              <a:t>x2 &lt;- c(2,2,8,1,15,8,12,9,7,3,11,4,7,14,12)</a:t>
            </a:r>
            <a:br>
              <a:rPr lang="en-US" dirty="0"/>
            </a:br>
            <a:r>
              <a:rPr lang="en-US" dirty="0">
                <a:effectLst/>
              </a:rPr>
              <a:t>y2 &lt;- c(100,105,84,105,90,99,90,95,94,100,79,112,91,80,85)</a:t>
            </a:r>
            <a:br>
              <a:rPr lang="en-US" dirty="0"/>
            </a:br>
            <a:br>
              <a:rPr lang="en-US" dirty="0"/>
            </a:br>
            <a:r>
              <a:rPr lang="en-US" dirty="0">
                <a:effectLst/>
              </a:rPr>
              <a:t>plot(x1, y1, main="Observation of Cars", </a:t>
            </a:r>
            <a:r>
              <a:rPr lang="en-US" dirty="0" err="1">
                <a:effectLst/>
              </a:rPr>
              <a:t>xlab</a:t>
            </a:r>
            <a:r>
              <a:rPr lang="en-US" dirty="0">
                <a:effectLst/>
              </a:rPr>
              <a:t>="Car age", </a:t>
            </a:r>
            <a:r>
              <a:rPr lang="en-US" dirty="0" err="1">
                <a:effectLst/>
              </a:rPr>
              <a:t>ylab</a:t>
            </a:r>
            <a:r>
              <a:rPr lang="en-US" dirty="0">
                <a:effectLst/>
              </a:rPr>
              <a:t>="Car speed", col="red", </a:t>
            </a:r>
            <a:r>
              <a:rPr lang="en-US" dirty="0" err="1">
                <a:effectLst/>
              </a:rPr>
              <a:t>cex</a:t>
            </a:r>
            <a:r>
              <a:rPr lang="en-US" dirty="0">
                <a:effectLst/>
              </a:rPr>
              <a:t>=2)</a:t>
            </a:r>
            <a:br>
              <a:rPr lang="en-US" dirty="0"/>
            </a:br>
            <a:r>
              <a:rPr lang="en-US" dirty="0">
                <a:effectLst/>
              </a:rPr>
              <a:t>points(x2, y2, col="blue", </a:t>
            </a:r>
            <a:r>
              <a:rPr lang="en-US" dirty="0" err="1">
                <a:effectLst/>
              </a:rPr>
              <a:t>cex</a:t>
            </a:r>
            <a:r>
              <a:rPr lang="en-US" dirty="0">
                <a:effectLst/>
              </a:rPr>
              <a:t>=2)</a:t>
            </a:r>
            <a:endParaRPr lang="en-US" dirty="0"/>
          </a:p>
        </p:txBody>
      </p:sp>
    </p:spTree>
    <p:extLst>
      <p:ext uri="{BB962C8B-B14F-4D97-AF65-F5344CB8AC3E}">
        <p14:creationId xmlns:p14="http://schemas.microsoft.com/office/powerpoint/2010/main" val="2120783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i="0" dirty="0">
                <a:solidFill>
                  <a:srgbClr val="610B38"/>
                </a:solidFill>
                <a:effectLst>
                  <a:outerShdw blurRad="38100" dist="38100" dir="2700000" algn="tl">
                    <a:srgbClr val="000000">
                      <a:alpha val="43137"/>
                    </a:srgbClr>
                  </a:outerShdw>
                </a:effectLst>
                <a:latin typeface="erdana"/>
              </a:rPr>
              <a:t>Applications of R</a:t>
            </a:r>
            <a:br>
              <a:rPr lang="en-US" b="0" i="0" dirty="0">
                <a:solidFill>
                  <a:srgbClr val="610B38"/>
                </a:solidFill>
                <a:effectLst/>
                <a:latin typeface="erdana"/>
              </a:rPr>
            </a:br>
            <a:endParaRPr lang="en-US" dirty="0"/>
          </a:p>
        </p:txBody>
      </p:sp>
      <p:sp>
        <p:nvSpPr>
          <p:cNvPr id="3" name="Content Placeholder 2"/>
          <p:cNvSpPr>
            <a:spLocks noGrp="1"/>
          </p:cNvSpPr>
          <p:nvPr>
            <p:ph idx="1"/>
          </p:nvPr>
        </p:nvSpPr>
        <p:spPr>
          <a:xfrm>
            <a:off x="913795" y="1285461"/>
            <a:ext cx="10353762" cy="5473147"/>
          </a:xfrm>
        </p:spPr>
        <p:txBody>
          <a:bodyPr>
            <a:normAutofit fontScale="47500" lnSpcReduction="20000"/>
          </a:bodyPr>
          <a:lstStyle/>
          <a:p>
            <a:pPr algn="just"/>
            <a:r>
              <a:rPr lang="en-US" sz="4300" i="0" dirty="0">
                <a:solidFill>
                  <a:schemeClr val="tx1"/>
                </a:solidFill>
                <a:effectLst/>
                <a:latin typeface="inter-regular"/>
              </a:rPr>
              <a:t>There are several-applications available in real-time. Some of the popular applications are as follows:</a:t>
            </a:r>
          </a:p>
          <a:p>
            <a:pPr algn="just">
              <a:buFont typeface="Arial" panose="020B0604020202020204" pitchFamily="34" charset="0"/>
              <a:buChar char="•"/>
            </a:pPr>
            <a:r>
              <a:rPr lang="en-US" sz="4300" i="0" dirty="0">
                <a:solidFill>
                  <a:schemeClr val="tx1"/>
                </a:solidFill>
                <a:effectLst/>
                <a:latin typeface="inter-regular"/>
              </a:rPr>
              <a:t>Facebook</a:t>
            </a:r>
          </a:p>
          <a:p>
            <a:pPr algn="just">
              <a:buFont typeface="Arial" panose="020B0604020202020204" pitchFamily="34" charset="0"/>
              <a:buChar char="•"/>
            </a:pPr>
            <a:r>
              <a:rPr lang="en-US" sz="4300" i="0" dirty="0">
                <a:solidFill>
                  <a:schemeClr val="tx1"/>
                </a:solidFill>
                <a:effectLst/>
                <a:latin typeface="inter-regular"/>
              </a:rPr>
              <a:t>Google</a:t>
            </a:r>
          </a:p>
          <a:p>
            <a:pPr algn="just">
              <a:buFont typeface="Arial" panose="020B0604020202020204" pitchFamily="34" charset="0"/>
              <a:buChar char="•"/>
            </a:pPr>
            <a:r>
              <a:rPr lang="en-US" sz="4300" i="0" dirty="0">
                <a:solidFill>
                  <a:schemeClr val="tx1"/>
                </a:solidFill>
                <a:effectLst/>
                <a:latin typeface="inter-regular"/>
              </a:rPr>
              <a:t>Twitter</a:t>
            </a:r>
          </a:p>
          <a:p>
            <a:pPr algn="just">
              <a:buFont typeface="Arial" panose="020B0604020202020204" pitchFamily="34" charset="0"/>
              <a:buChar char="•"/>
            </a:pPr>
            <a:r>
              <a:rPr lang="en-US" sz="4300" i="0" dirty="0">
                <a:solidFill>
                  <a:schemeClr val="tx1"/>
                </a:solidFill>
                <a:effectLst/>
                <a:latin typeface="inter-regular"/>
              </a:rPr>
              <a:t>HRDAG</a:t>
            </a:r>
          </a:p>
          <a:p>
            <a:pPr algn="just">
              <a:buFont typeface="Arial" panose="020B0604020202020204" pitchFamily="34" charset="0"/>
              <a:buChar char="•"/>
            </a:pPr>
            <a:r>
              <a:rPr lang="en-US" sz="4300" i="0" dirty="0">
                <a:solidFill>
                  <a:schemeClr val="tx1"/>
                </a:solidFill>
                <a:effectLst/>
                <a:latin typeface="inter-regular"/>
              </a:rPr>
              <a:t>Sunlight Foundation</a:t>
            </a:r>
          </a:p>
          <a:p>
            <a:pPr algn="just">
              <a:buFont typeface="Arial" panose="020B0604020202020204" pitchFamily="34" charset="0"/>
              <a:buChar char="•"/>
            </a:pPr>
            <a:r>
              <a:rPr lang="en-US" sz="4300" i="0" dirty="0" err="1">
                <a:solidFill>
                  <a:schemeClr val="tx1"/>
                </a:solidFill>
                <a:effectLst/>
                <a:latin typeface="inter-regular"/>
              </a:rPr>
              <a:t>RealClimate</a:t>
            </a:r>
            <a:endParaRPr lang="en-US" sz="4300" i="0" dirty="0">
              <a:solidFill>
                <a:schemeClr val="tx1"/>
              </a:solidFill>
              <a:effectLst/>
              <a:latin typeface="inter-regular"/>
            </a:endParaRPr>
          </a:p>
          <a:p>
            <a:pPr algn="just">
              <a:buFont typeface="Arial" panose="020B0604020202020204" pitchFamily="34" charset="0"/>
              <a:buChar char="•"/>
            </a:pPr>
            <a:r>
              <a:rPr lang="en-US" sz="4300" i="0" dirty="0">
                <a:solidFill>
                  <a:schemeClr val="tx1"/>
                </a:solidFill>
                <a:effectLst/>
                <a:latin typeface="inter-regular"/>
              </a:rPr>
              <a:t>NDAA</a:t>
            </a:r>
          </a:p>
          <a:p>
            <a:pPr algn="just">
              <a:buFont typeface="Arial" panose="020B0604020202020204" pitchFamily="34" charset="0"/>
              <a:buChar char="•"/>
            </a:pPr>
            <a:r>
              <a:rPr lang="en-US" sz="4300" i="0" dirty="0">
                <a:solidFill>
                  <a:schemeClr val="tx1"/>
                </a:solidFill>
                <a:effectLst/>
                <a:latin typeface="inter-regular"/>
              </a:rPr>
              <a:t>XBOX ONE</a:t>
            </a:r>
          </a:p>
          <a:p>
            <a:pPr algn="just">
              <a:buFont typeface="Arial" panose="020B0604020202020204" pitchFamily="34" charset="0"/>
              <a:buChar char="•"/>
            </a:pPr>
            <a:r>
              <a:rPr lang="en-US" sz="4300" i="0" dirty="0">
                <a:solidFill>
                  <a:schemeClr val="tx1"/>
                </a:solidFill>
                <a:effectLst/>
                <a:latin typeface="inter-regular"/>
              </a:rPr>
              <a:t>ANZ</a:t>
            </a:r>
          </a:p>
          <a:p>
            <a:pPr algn="just">
              <a:buFont typeface="Arial" panose="020B0604020202020204" pitchFamily="34" charset="0"/>
              <a:buChar char="•"/>
            </a:pPr>
            <a:r>
              <a:rPr lang="en-US" sz="4300" i="0" dirty="0">
                <a:solidFill>
                  <a:schemeClr val="tx1"/>
                </a:solidFill>
                <a:effectLst/>
                <a:latin typeface="inter-regular"/>
              </a:rPr>
              <a:t>FDA</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A22B-603B-49E7-9112-D0A042606B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654647-E4A0-442A-BDB7-3FBFDF84BB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F6F0B6-EC14-4FCB-8E4A-37DECA3B45BA}"/>
              </a:ext>
            </a:extLst>
          </p:cNvPr>
          <p:cNvPicPr>
            <a:picLocks noChangeAspect="1"/>
          </p:cNvPicPr>
          <p:nvPr/>
        </p:nvPicPr>
        <p:blipFill>
          <a:blip r:embed="rId2"/>
          <a:stretch>
            <a:fillRect/>
          </a:stretch>
        </p:blipFill>
        <p:spPr>
          <a:xfrm>
            <a:off x="795130" y="609600"/>
            <a:ext cx="10483075" cy="5791199"/>
          </a:xfrm>
          <a:prstGeom prst="rect">
            <a:avLst/>
          </a:prstGeom>
        </p:spPr>
      </p:pic>
    </p:spTree>
    <p:extLst>
      <p:ext uri="{BB962C8B-B14F-4D97-AF65-F5344CB8AC3E}">
        <p14:creationId xmlns:p14="http://schemas.microsoft.com/office/powerpoint/2010/main" val="736365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A443-E13B-4280-B84F-8EE7D95F39B0}"/>
              </a:ext>
            </a:extLst>
          </p:cNvPr>
          <p:cNvSpPr>
            <a:spLocks noGrp="1"/>
          </p:cNvSpPr>
          <p:nvPr>
            <p:ph type="title"/>
          </p:nvPr>
        </p:nvSpPr>
        <p:spPr/>
        <p:txBody>
          <a:bodyPr>
            <a:normAutofit fontScale="90000"/>
          </a:bodyPr>
          <a:lstStyle/>
          <a:p>
            <a:r>
              <a:rPr lang="en-US" dirty="0">
                <a:effectLst/>
              </a:rPr>
              <a:t>Pie Charts</a:t>
            </a:r>
            <a:br>
              <a:rPr lang="en-US" dirty="0">
                <a:effectLst/>
              </a:rPr>
            </a:br>
            <a:endParaRPr lang="en-US" dirty="0"/>
          </a:p>
        </p:txBody>
      </p:sp>
      <p:sp>
        <p:nvSpPr>
          <p:cNvPr id="3" name="Content Placeholder 2">
            <a:extLst>
              <a:ext uri="{FF2B5EF4-FFF2-40B4-BE49-F238E27FC236}">
                <a16:creationId xmlns:a16="http://schemas.microsoft.com/office/drawing/2014/main" id="{5609443D-04B8-4EF0-AEBB-2C2020097DC1}"/>
              </a:ext>
            </a:extLst>
          </p:cNvPr>
          <p:cNvSpPr>
            <a:spLocks noGrp="1"/>
          </p:cNvSpPr>
          <p:nvPr>
            <p:ph idx="1"/>
          </p:nvPr>
        </p:nvSpPr>
        <p:spPr/>
        <p:txBody>
          <a:bodyPr>
            <a:normAutofit fontScale="92500" lnSpcReduction="10000"/>
          </a:bodyPr>
          <a:lstStyle/>
          <a:p>
            <a:r>
              <a:rPr lang="en-US" dirty="0">
                <a:effectLst/>
              </a:rPr>
              <a:t>A pie chart is a circular graphical view of data.</a:t>
            </a:r>
          </a:p>
          <a:p>
            <a:endParaRPr lang="en-US" dirty="0">
              <a:effectLst/>
            </a:endParaRPr>
          </a:p>
          <a:p>
            <a:r>
              <a:rPr lang="en-US" dirty="0">
                <a:effectLst/>
              </a:rPr>
              <a:t>pie() function to draw pie charts:</a:t>
            </a:r>
          </a:p>
          <a:p>
            <a:endParaRPr lang="en-US" dirty="0">
              <a:effectLst/>
            </a:endParaRPr>
          </a:p>
          <a:p>
            <a:r>
              <a:rPr lang="en-US" dirty="0">
                <a:effectLst/>
              </a:rPr>
              <a:t># Create a vector of pies</a:t>
            </a:r>
            <a:br>
              <a:rPr lang="en-US" dirty="0">
                <a:effectLst/>
              </a:rPr>
            </a:br>
            <a:r>
              <a:rPr lang="en-US" dirty="0">
                <a:effectLst/>
              </a:rPr>
              <a:t>x &lt;- c(10,20,30,40)</a:t>
            </a:r>
            <a:br>
              <a:rPr lang="en-US" dirty="0"/>
            </a:br>
            <a:br>
              <a:rPr lang="en-US" dirty="0"/>
            </a:br>
            <a:r>
              <a:rPr lang="en-US" dirty="0">
                <a:effectLst/>
              </a:rPr>
              <a:t># Display the pie chart</a:t>
            </a:r>
            <a:br>
              <a:rPr lang="en-US" dirty="0">
                <a:effectLst/>
              </a:rPr>
            </a:br>
            <a:r>
              <a:rPr lang="en-US" dirty="0">
                <a:effectLst/>
              </a:rPr>
              <a:t>pie(x)</a:t>
            </a:r>
            <a:endParaRPr lang="en-US" dirty="0"/>
          </a:p>
        </p:txBody>
      </p:sp>
      <p:pic>
        <p:nvPicPr>
          <p:cNvPr id="4" name="Picture 3">
            <a:extLst>
              <a:ext uri="{FF2B5EF4-FFF2-40B4-BE49-F238E27FC236}">
                <a16:creationId xmlns:a16="http://schemas.microsoft.com/office/drawing/2014/main" id="{2C686296-8DDC-471E-95B9-CEDBA0047407}"/>
              </a:ext>
            </a:extLst>
          </p:cNvPr>
          <p:cNvPicPr>
            <a:picLocks noChangeAspect="1"/>
          </p:cNvPicPr>
          <p:nvPr/>
        </p:nvPicPr>
        <p:blipFill>
          <a:blip r:embed="rId2"/>
          <a:stretch>
            <a:fillRect/>
          </a:stretch>
        </p:blipFill>
        <p:spPr>
          <a:xfrm>
            <a:off x="7065894" y="2684808"/>
            <a:ext cx="4076700" cy="3714750"/>
          </a:xfrm>
          <a:prstGeom prst="rect">
            <a:avLst/>
          </a:prstGeom>
        </p:spPr>
      </p:pic>
    </p:spTree>
    <p:extLst>
      <p:ext uri="{BB962C8B-B14F-4D97-AF65-F5344CB8AC3E}">
        <p14:creationId xmlns:p14="http://schemas.microsoft.com/office/powerpoint/2010/main" val="2859106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9CF0-5E07-44BA-928A-1F5A7C97B654}"/>
              </a:ext>
            </a:extLst>
          </p:cNvPr>
          <p:cNvSpPr>
            <a:spLocks noGrp="1"/>
          </p:cNvSpPr>
          <p:nvPr>
            <p:ph type="title"/>
          </p:nvPr>
        </p:nvSpPr>
        <p:spPr/>
        <p:txBody>
          <a:bodyPr>
            <a:normAutofit fontScale="90000"/>
          </a:bodyPr>
          <a:lstStyle/>
          <a:p>
            <a:r>
              <a:rPr lang="en-US" dirty="0">
                <a:effectLst/>
              </a:rPr>
              <a:t>Start Angle</a:t>
            </a:r>
            <a:br>
              <a:rPr lang="en-US" dirty="0">
                <a:effectLst/>
              </a:rPr>
            </a:br>
            <a:endParaRPr lang="en-US" dirty="0"/>
          </a:p>
        </p:txBody>
      </p:sp>
      <p:sp>
        <p:nvSpPr>
          <p:cNvPr id="3" name="Content Placeholder 2">
            <a:extLst>
              <a:ext uri="{FF2B5EF4-FFF2-40B4-BE49-F238E27FC236}">
                <a16:creationId xmlns:a16="http://schemas.microsoft.com/office/drawing/2014/main" id="{848078B1-6CC5-4784-AA2D-D6885C89D8D8}"/>
              </a:ext>
            </a:extLst>
          </p:cNvPr>
          <p:cNvSpPr>
            <a:spLocks noGrp="1"/>
          </p:cNvSpPr>
          <p:nvPr>
            <p:ph idx="1"/>
          </p:nvPr>
        </p:nvSpPr>
        <p:spPr/>
        <p:txBody>
          <a:bodyPr/>
          <a:lstStyle/>
          <a:p>
            <a:r>
              <a:rPr lang="en-US" dirty="0">
                <a:effectLst/>
              </a:rPr>
              <a:t># Create a vector of pies</a:t>
            </a:r>
            <a:br>
              <a:rPr lang="en-US" dirty="0">
                <a:effectLst/>
              </a:rPr>
            </a:br>
            <a:r>
              <a:rPr lang="en-US" dirty="0">
                <a:effectLst/>
              </a:rPr>
              <a:t>x &lt;- c(10,20,30,40)</a:t>
            </a:r>
            <a:br>
              <a:rPr lang="en-US" dirty="0"/>
            </a:br>
            <a:br>
              <a:rPr lang="en-US" dirty="0"/>
            </a:br>
            <a:r>
              <a:rPr lang="en-US" dirty="0">
                <a:effectLst/>
              </a:rPr>
              <a:t># Display the pie chart and start the first pie at 90 degrees</a:t>
            </a:r>
            <a:br>
              <a:rPr lang="en-US" dirty="0">
                <a:effectLst/>
              </a:rPr>
            </a:br>
            <a:r>
              <a:rPr lang="en-US" dirty="0">
                <a:effectLst/>
              </a:rPr>
              <a:t>pie(x, </a:t>
            </a:r>
            <a:r>
              <a:rPr lang="en-US" dirty="0" err="1">
                <a:effectLst/>
              </a:rPr>
              <a:t>init.angle</a:t>
            </a:r>
            <a:r>
              <a:rPr lang="en-US" dirty="0">
                <a:effectLst/>
              </a:rPr>
              <a:t> = 90)</a:t>
            </a:r>
            <a:endParaRPr lang="en-US" dirty="0"/>
          </a:p>
        </p:txBody>
      </p:sp>
      <p:pic>
        <p:nvPicPr>
          <p:cNvPr id="4" name="Picture 3">
            <a:extLst>
              <a:ext uri="{FF2B5EF4-FFF2-40B4-BE49-F238E27FC236}">
                <a16:creationId xmlns:a16="http://schemas.microsoft.com/office/drawing/2014/main" id="{7A4049E4-5A77-4497-BAB3-9022DFBDBD88}"/>
              </a:ext>
            </a:extLst>
          </p:cNvPr>
          <p:cNvPicPr>
            <a:picLocks noChangeAspect="1"/>
          </p:cNvPicPr>
          <p:nvPr/>
        </p:nvPicPr>
        <p:blipFill>
          <a:blip r:embed="rId2"/>
          <a:stretch>
            <a:fillRect/>
          </a:stretch>
        </p:blipFill>
        <p:spPr>
          <a:xfrm>
            <a:off x="8267907" y="3176588"/>
            <a:ext cx="3819525" cy="3629025"/>
          </a:xfrm>
          <a:prstGeom prst="rect">
            <a:avLst/>
          </a:prstGeom>
        </p:spPr>
      </p:pic>
    </p:spTree>
    <p:extLst>
      <p:ext uri="{BB962C8B-B14F-4D97-AF65-F5344CB8AC3E}">
        <p14:creationId xmlns:p14="http://schemas.microsoft.com/office/powerpoint/2010/main" val="1280616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BC2E-1D62-4879-BB7B-6B4D1DF46E91}"/>
              </a:ext>
            </a:extLst>
          </p:cNvPr>
          <p:cNvSpPr>
            <a:spLocks noGrp="1"/>
          </p:cNvSpPr>
          <p:nvPr>
            <p:ph type="title"/>
          </p:nvPr>
        </p:nvSpPr>
        <p:spPr/>
        <p:txBody>
          <a:bodyPr>
            <a:normAutofit fontScale="90000"/>
          </a:bodyPr>
          <a:lstStyle/>
          <a:p>
            <a:r>
              <a:rPr lang="en-US" dirty="0">
                <a:effectLst/>
              </a:rPr>
              <a:t>Labels and Header</a:t>
            </a:r>
            <a:br>
              <a:rPr lang="en-US" dirty="0">
                <a:effectLst/>
              </a:rPr>
            </a:br>
            <a:endParaRPr lang="en-US" dirty="0"/>
          </a:p>
        </p:txBody>
      </p:sp>
      <p:sp>
        <p:nvSpPr>
          <p:cNvPr id="3" name="Content Placeholder 2">
            <a:extLst>
              <a:ext uri="{FF2B5EF4-FFF2-40B4-BE49-F238E27FC236}">
                <a16:creationId xmlns:a16="http://schemas.microsoft.com/office/drawing/2014/main" id="{0878A8CD-9892-4660-AB8C-A2165CD81119}"/>
              </a:ext>
            </a:extLst>
          </p:cNvPr>
          <p:cNvSpPr>
            <a:spLocks noGrp="1"/>
          </p:cNvSpPr>
          <p:nvPr>
            <p:ph idx="1"/>
          </p:nvPr>
        </p:nvSpPr>
        <p:spPr/>
        <p:txBody>
          <a:bodyPr/>
          <a:lstStyle/>
          <a:p>
            <a:r>
              <a:rPr lang="en-US" dirty="0">
                <a:effectLst/>
              </a:rPr>
              <a:t># Create a vector of pies</a:t>
            </a:r>
            <a:br>
              <a:rPr lang="en-US" dirty="0">
                <a:effectLst/>
              </a:rPr>
            </a:br>
            <a:r>
              <a:rPr lang="en-US" dirty="0">
                <a:effectLst/>
              </a:rPr>
              <a:t>x &lt;- c(10,20,30,40)</a:t>
            </a:r>
            <a:br>
              <a:rPr lang="en-US" dirty="0"/>
            </a:br>
            <a:br>
              <a:rPr lang="en-US" dirty="0"/>
            </a:br>
            <a:r>
              <a:rPr lang="en-US" dirty="0">
                <a:effectLst/>
              </a:rPr>
              <a:t># Create a vector of labels</a:t>
            </a:r>
            <a:br>
              <a:rPr lang="en-US" dirty="0">
                <a:effectLst/>
              </a:rPr>
            </a:br>
            <a:r>
              <a:rPr lang="en-US" dirty="0" err="1">
                <a:effectLst/>
              </a:rPr>
              <a:t>mylabel</a:t>
            </a:r>
            <a:r>
              <a:rPr lang="en-US" dirty="0">
                <a:effectLst/>
              </a:rPr>
              <a:t> &lt;- c("Apples", "Bananas", "Cherries", "Dates")</a:t>
            </a:r>
            <a:br>
              <a:rPr lang="en-US" dirty="0"/>
            </a:br>
            <a:br>
              <a:rPr lang="en-US" dirty="0"/>
            </a:br>
            <a:r>
              <a:rPr lang="en-US" dirty="0">
                <a:effectLst/>
              </a:rPr>
              <a:t># Display the pie chart with labels</a:t>
            </a:r>
            <a:br>
              <a:rPr lang="en-US" dirty="0">
                <a:effectLst/>
              </a:rPr>
            </a:br>
            <a:r>
              <a:rPr lang="en-US" dirty="0">
                <a:effectLst/>
              </a:rPr>
              <a:t>pie(x, label = </a:t>
            </a:r>
            <a:r>
              <a:rPr lang="en-US" dirty="0" err="1">
                <a:effectLst/>
              </a:rPr>
              <a:t>mylabel</a:t>
            </a:r>
            <a:r>
              <a:rPr lang="en-US" dirty="0">
                <a:effectLst/>
              </a:rPr>
              <a:t>, main = "Fruits")</a:t>
            </a:r>
            <a:endParaRPr lang="en-US" dirty="0"/>
          </a:p>
        </p:txBody>
      </p:sp>
      <p:pic>
        <p:nvPicPr>
          <p:cNvPr id="4" name="Picture 3">
            <a:extLst>
              <a:ext uri="{FF2B5EF4-FFF2-40B4-BE49-F238E27FC236}">
                <a16:creationId xmlns:a16="http://schemas.microsoft.com/office/drawing/2014/main" id="{E3C0F3B9-16B0-4DE1-B2EF-D896DFD0A9C2}"/>
              </a:ext>
            </a:extLst>
          </p:cNvPr>
          <p:cNvPicPr>
            <a:picLocks noChangeAspect="1"/>
          </p:cNvPicPr>
          <p:nvPr/>
        </p:nvPicPr>
        <p:blipFill>
          <a:blip r:embed="rId2"/>
          <a:stretch>
            <a:fillRect/>
          </a:stretch>
        </p:blipFill>
        <p:spPr>
          <a:xfrm>
            <a:off x="8826362" y="1714499"/>
            <a:ext cx="4200525" cy="4076700"/>
          </a:xfrm>
          <a:prstGeom prst="rect">
            <a:avLst/>
          </a:prstGeom>
        </p:spPr>
      </p:pic>
    </p:spTree>
    <p:extLst>
      <p:ext uri="{BB962C8B-B14F-4D97-AF65-F5344CB8AC3E}">
        <p14:creationId xmlns:p14="http://schemas.microsoft.com/office/powerpoint/2010/main" val="1865119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D1A8-78D4-4F20-9C38-1942F2E7493D}"/>
              </a:ext>
            </a:extLst>
          </p:cNvPr>
          <p:cNvSpPr>
            <a:spLocks noGrp="1"/>
          </p:cNvSpPr>
          <p:nvPr>
            <p:ph type="title"/>
          </p:nvPr>
        </p:nvSpPr>
        <p:spPr/>
        <p:txBody>
          <a:bodyPr/>
          <a:lstStyle/>
          <a:p>
            <a:r>
              <a:rPr lang="en-US" dirty="0">
                <a:effectLst/>
              </a:rPr>
              <a:t>colors</a:t>
            </a:r>
            <a:endParaRPr lang="en-US" dirty="0"/>
          </a:p>
        </p:txBody>
      </p:sp>
      <p:sp>
        <p:nvSpPr>
          <p:cNvPr id="3" name="Content Placeholder 2">
            <a:extLst>
              <a:ext uri="{FF2B5EF4-FFF2-40B4-BE49-F238E27FC236}">
                <a16:creationId xmlns:a16="http://schemas.microsoft.com/office/drawing/2014/main" id="{20E4B917-8C65-4EFA-8DE1-E1B91C78AE63}"/>
              </a:ext>
            </a:extLst>
          </p:cNvPr>
          <p:cNvSpPr>
            <a:spLocks noGrp="1"/>
          </p:cNvSpPr>
          <p:nvPr>
            <p:ph idx="1"/>
          </p:nvPr>
        </p:nvSpPr>
        <p:spPr/>
        <p:txBody>
          <a:bodyPr/>
          <a:lstStyle/>
          <a:p>
            <a:r>
              <a:rPr lang="en-US" dirty="0">
                <a:effectLst/>
              </a:rPr>
              <a:t># Create a vector of colors</a:t>
            </a:r>
            <a:br>
              <a:rPr lang="en-US" dirty="0">
                <a:effectLst/>
              </a:rPr>
            </a:br>
            <a:r>
              <a:rPr lang="en-US" dirty="0" err="1">
                <a:effectLst/>
              </a:rPr>
              <a:t>colors</a:t>
            </a:r>
            <a:r>
              <a:rPr lang="en-US" dirty="0">
                <a:effectLst/>
              </a:rPr>
              <a:t> &lt;- c("blue", "yellow", "green", "black")</a:t>
            </a:r>
            <a:br>
              <a:rPr lang="en-US" dirty="0"/>
            </a:br>
            <a:br>
              <a:rPr lang="en-US" dirty="0"/>
            </a:br>
            <a:r>
              <a:rPr lang="en-US" dirty="0">
                <a:effectLst/>
              </a:rPr>
              <a:t># Display the pie chart with colors</a:t>
            </a:r>
            <a:br>
              <a:rPr lang="en-US" dirty="0">
                <a:effectLst/>
              </a:rPr>
            </a:br>
            <a:r>
              <a:rPr lang="en-US" dirty="0">
                <a:effectLst/>
              </a:rPr>
              <a:t>pie(x, label = </a:t>
            </a:r>
            <a:r>
              <a:rPr lang="en-US" dirty="0" err="1">
                <a:effectLst/>
              </a:rPr>
              <a:t>mylabel</a:t>
            </a:r>
            <a:r>
              <a:rPr lang="en-US" dirty="0">
                <a:effectLst/>
              </a:rPr>
              <a:t>, main = "Fruits", col = colors)</a:t>
            </a:r>
            <a:endParaRPr lang="en-US" dirty="0"/>
          </a:p>
        </p:txBody>
      </p:sp>
      <p:pic>
        <p:nvPicPr>
          <p:cNvPr id="4" name="Picture 3">
            <a:extLst>
              <a:ext uri="{FF2B5EF4-FFF2-40B4-BE49-F238E27FC236}">
                <a16:creationId xmlns:a16="http://schemas.microsoft.com/office/drawing/2014/main" id="{215CF907-8E37-4165-BEEB-3A0DFACBF482}"/>
              </a:ext>
            </a:extLst>
          </p:cNvPr>
          <p:cNvPicPr>
            <a:picLocks noChangeAspect="1"/>
          </p:cNvPicPr>
          <p:nvPr/>
        </p:nvPicPr>
        <p:blipFill>
          <a:blip r:embed="rId2"/>
          <a:stretch>
            <a:fillRect/>
          </a:stretch>
        </p:blipFill>
        <p:spPr>
          <a:xfrm>
            <a:off x="7972425" y="2019299"/>
            <a:ext cx="4219575" cy="3829050"/>
          </a:xfrm>
          <a:prstGeom prst="rect">
            <a:avLst/>
          </a:prstGeom>
        </p:spPr>
      </p:pic>
    </p:spTree>
    <p:extLst>
      <p:ext uri="{BB962C8B-B14F-4D97-AF65-F5344CB8AC3E}">
        <p14:creationId xmlns:p14="http://schemas.microsoft.com/office/powerpoint/2010/main" val="4118054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BF15-4D56-4170-AFCC-F530B096AFC2}"/>
              </a:ext>
            </a:extLst>
          </p:cNvPr>
          <p:cNvSpPr>
            <a:spLocks noGrp="1"/>
          </p:cNvSpPr>
          <p:nvPr>
            <p:ph type="title"/>
          </p:nvPr>
        </p:nvSpPr>
        <p:spPr/>
        <p:txBody>
          <a:bodyPr>
            <a:normAutofit fontScale="90000"/>
          </a:bodyPr>
          <a:lstStyle/>
          <a:p>
            <a:r>
              <a:rPr lang="en-US" dirty="0">
                <a:effectLst/>
              </a:rPr>
              <a:t>Legend</a:t>
            </a:r>
            <a:br>
              <a:rPr lang="en-US" dirty="0">
                <a:effectLst/>
              </a:rPr>
            </a:br>
            <a:endParaRPr lang="en-US" dirty="0"/>
          </a:p>
        </p:txBody>
      </p:sp>
      <p:sp>
        <p:nvSpPr>
          <p:cNvPr id="3" name="Content Placeholder 2">
            <a:extLst>
              <a:ext uri="{FF2B5EF4-FFF2-40B4-BE49-F238E27FC236}">
                <a16:creationId xmlns:a16="http://schemas.microsoft.com/office/drawing/2014/main" id="{67F14FBF-D485-4DE0-AABF-4277BB106042}"/>
              </a:ext>
            </a:extLst>
          </p:cNvPr>
          <p:cNvSpPr>
            <a:spLocks noGrp="1"/>
          </p:cNvSpPr>
          <p:nvPr>
            <p:ph idx="1"/>
          </p:nvPr>
        </p:nvSpPr>
        <p:spPr/>
        <p:txBody>
          <a:bodyPr>
            <a:normAutofit fontScale="92500" lnSpcReduction="10000"/>
          </a:bodyPr>
          <a:lstStyle/>
          <a:p>
            <a:r>
              <a:rPr lang="en-US" dirty="0">
                <a:effectLst/>
              </a:rPr>
              <a:t># Create a vector of labels</a:t>
            </a:r>
            <a:br>
              <a:rPr lang="en-US" dirty="0">
                <a:effectLst/>
              </a:rPr>
            </a:br>
            <a:r>
              <a:rPr lang="en-US" dirty="0" err="1">
                <a:effectLst/>
              </a:rPr>
              <a:t>mylabel</a:t>
            </a:r>
            <a:r>
              <a:rPr lang="en-US" dirty="0">
                <a:effectLst/>
              </a:rPr>
              <a:t> &lt;- c("Apples", "Bananas", "Cherries", "Dates")</a:t>
            </a:r>
            <a:br>
              <a:rPr lang="en-US" dirty="0"/>
            </a:br>
            <a:br>
              <a:rPr lang="en-US" dirty="0"/>
            </a:br>
            <a:r>
              <a:rPr lang="en-US" dirty="0">
                <a:effectLst/>
              </a:rPr>
              <a:t># Create a vector of colors</a:t>
            </a:r>
            <a:br>
              <a:rPr lang="en-US" dirty="0">
                <a:effectLst/>
              </a:rPr>
            </a:br>
            <a:r>
              <a:rPr lang="en-US" dirty="0" err="1">
                <a:effectLst/>
              </a:rPr>
              <a:t>colors</a:t>
            </a:r>
            <a:r>
              <a:rPr lang="en-US" dirty="0">
                <a:effectLst/>
              </a:rPr>
              <a:t> &lt;- c("blue", "yellow", "green", "black")</a:t>
            </a:r>
            <a:br>
              <a:rPr lang="en-US" dirty="0"/>
            </a:br>
            <a:br>
              <a:rPr lang="en-US" dirty="0"/>
            </a:br>
            <a:r>
              <a:rPr lang="en-US" dirty="0">
                <a:effectLst/>
              </a:rPr>
              <a:t># Display the pie chart with colors</a:t>
            </a:r>
            <a:br>
              <a:rPr lang="en-US" dirty="0">
                <a:effectLst/>
              </a:rPr>
            </a:br>
            <a:r>
              <a:rPr lang="en-US" dirty="0">
                <a:effectLst/>
              </a:rPr>
              <a:t>pie(x, label = </a:t>
            </a:r>
            <a:r>
              <a:rPr lang="en-US" dirty="0" err="1">
                <a:effectLst/>
              </a:rPr>
              <a:t>mylabel</a:t>
            </a:r>
            <a:r>
              <a:rPr lang="en-US" dirty="0">
                <a:effectLst/>
              </a:rPr>
              <a:t>, main = "Pie Chart", col = colors)</a:t>
            </a:r>
            <a:br>
              <a:rPr lang="en-US" dirty="0"/>
            </a:br>
            <a:br>
              <a:rPr lang="en-US" dirty="0"/>
            </a:br>
            <a:r>
              <a:rPr lang="en-US" dirty="0">
                <a:effectLst/>
              </a:rPr>
              <a:t># Display the explanation box</a:t>
            </a:r>
            <a:br>
              <a:rPr lang="en-US" dirty="0">
                <a:effectLst/>
              </a:rPr>
            </a:br>
            <a:r>
              <a:rPr lang="en-US" dirty="0">
                <a:effectLst/>
              </a:rPr>
              <a:t>legend("</a:t>
            </a:r>
            <a:r>
              <a:rPr lang="en-US" dirty="0" err="1">
                <a:effectLst/>
              </a:rPr>
              <a:t>bottomright</a:t>
            </a:r>
            <a:r>
              <a:rPr lang="en-US" dirty="0">
                <a:effectLst/>
              </a:rPr>
              <a:t>", </a:t>
            </a:r>
            <a:r>
              <a:rPr lang="en-US" dirty="0" err="1">
                <a:effectLst/>
              </a:rPr>
              <a:t>mylabel</a:t>
            </a:r>
            <a:r>
              <a:rPr lang="en-US" dirty="0">
                <a:effectLst/>
              </a:rPr>
              <a:t>, fill = colors)</a:t>
            </a:r>
            <a:endParaRPr lang="en-US" dirty="0"/>
          </a:p>
        </p:txBody>
      </p:sp>
    </p:spTree>
    <p:extLst>
      <p:ext uri="{BB962C8B-B14F-4D97-AF65-F5344CB8AC3E}">
        <p14:creationId xmlns:p14="http://schemas.microsoft.com/office/powerpoint/2010/main" val="1762963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6FF802-FEE3-45C8-BEF4-4FC7C1753CF6}"/>
              </a:ext>
            </a:extLst>
          </p:cNvPr>
          <p:cNvPicPr>
            <a:picLocks noGrp="1" noChangeAspect="1"/>
          </p:cNvPicPr>
          <p:nvPr>
            <p:ph idx="1"/>
          </p:nvPr>
        </p:nvPicPr>
        <p:blipFill>
          <a:blip r:embed="rId2"/>
          <a:stretch>
            <a:fillRect/>
          </a:stretch>
        </p:blipFill>
        <p:spPr>
          <a:xfrm>
            <a:off x="1802297" y="980661"/>
            <a:ext cx="7580242" cy="5486400"/>
          </a:xfrm>
          <a:prstGeom prst="rect">
            <a:avLst/>
          </a:prstGeom>
        </p:spPr>
      </p:pic>
    </p:spTree>
    <p:extLst>
      <p:ext uri="{BB962C8B-B14F-4D97-AF65-F5344CB8AC3E}">
        <p14:creationId xmlns:p14="http://schemas.microsoft.com/office/powerpoint/2010/main" val="3121085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0" dirty="0">
                <a:solidFill>
                  <a:schemeClr val="tx1"/>
                </a:solidFill>
                <a:effectLst/>
                <a:latin typeface="Nunito" pitchFamily="2" charset="0"/>
              </a:rPr>
              <a:t>Bar Plot</a:t>
            </a:r>
            <a:br>
              <a:rPr lang="en-IN" b="1" i="0" dirty="0">
                <a:solidFill>
                  <a:srgbClr val="252830"/>
                </a:solidFill>
                <a:effectLst/>
                <a:latin typeface="Nunito" pitchFamily="2" charset="0"/>
              </a:rPr>
            </a:br>
            <a:endParaRPr lang="en-US" dirty="0"/>
          </a:p>
        </p:txBody>
      </p:sp>
      <p:sp>
        <p:nvSpPr>
          <p:cNvPr id="6" name="Rectangle 3"/>
          <p:cNvSpPr>
            <a:spLocks noGrp="1" noChangeArrowheads="1"/>
          </p:cNvSpPr>
          <p:nvPr>
            <p:ph idx="1"/>
          </p:nvPr>
        </p:nvSpPr>
        <p:spPr bwMode="auto">
          <a:xfrm>
            <a:off x="108243" y="1741835"/>
            <a:ext cx="11200502" cy="92333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252830"/>
                </a:solidFill>
                <a:effectLst/>
                <a:latin typeface="Nunito" pitchFamily="2" charset="0"/>
              </a:rPr>
              <a:t>Bar plots can be created in R using the </a:t>
            </a:r>
            <a:r>
              <a:rPr kumimoji="0" lang="en-US" altLang="en-US" sz="1800" b="0" i="0" u="none" strike="noStrike" cap="none" normalizeH="0" baseline="0" dirty="0" err="1">
                <a:ln>
                  <a:noFill/>
                </a:ln>
                <a:solidFill>
                  <a:srgbClr val="252830"/>
                </a:solidFill>
                <a:effectLst/>
                <a:latin typeface="Menlo"/>
              </a:rPr>
              <a:t>barplot</a:t>
            </a:r>
            <a:r>
              <a:rPr kumimoji="0" lang="en-US" altLang="en-US" sz="1800" b="0" i="0" u="none" strike="noStrike" cap="none" normalizeH="0" baseline="0" dirty="0">
                <a:ln>
                  <a:noFill/>
                </a:ln>
                <a:solidFill>
                  <a:srgbClr val="252830"/>
                </a:solidFill>
                <a:effectLst/>
                <a:latin typeface="Menlo"/>
              </a:rPr>
              <a:t>()</a:t>
            </a:r>
            <a:r>
              <a:rPr kumimoji="0" lang="en-US" altLang="en-US" sz="1800" b="0" i="0" u="none" strike="noStrike" cap="none" normalizeH="0" baseline="0" dirty="0">
                <a:ln>
                  <a:noFill/>
                </a:ln>
                <a:solidFill>
                  <a:srgbClr val="252830"/>
                </a:solidFill>
                <a:effectLst/>
                <a:latin typeface="Nunito" pitchFamily="2" charset="0"/>
              </a:rPr>
              <a:t> function. We can supply a vector or matrix to this function. </a:t>
            </a:r>
            <a:endParaRPr kumimoji="0" lang="en-IN" altLang="en-US" sz="1800" b="0" i="0" u="none" strike="noStrike" cap="none" normalizeH="0" baseline="0" dirty="0">
              <a:ln>
                <a:noFill/>
              </a:ln>
              <a:solidFill>
                <a:srgbClr val="252830"/>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IN" altLang="en-US" sz="1800" dirty="0">
              <a:ln>
                <a:noFill/>
              </a:ln>
              <a:solidFill>
                <a:srgbClr val="252830"/>
              </a:solidFill>
              <a:effectLst/>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252830"/>
                </a:solidFill>
                <a:effectLst/>
                <a:latin typeface="Nunito" pitchFamily="2" charset="0"/>
              </a:rPr>
              <a:t>If we supply a </a:t>
            </a:r>
            <a:r>
              <a:rPr kumimoji="0" lang="en-US" altLang="en-US" sz="1800" b="0" i="0" u="none" strike="noStrike" cap="none" normalizeH="0" baseline="0" dirty="0">
                <a:ln>
                  <a:noFill/>
                </a:ln>
                <a:solidFill>
                  <a:srgbClr val="2B6DAD"/>
                </a:solidFill>
                <a:effectLst/>
                <a:latin typeface="Nunito" pitchFamily="2" charset="0"/>
                <a:hlinkClick r:id="rId2" tooltip="R vector"/>
              </a:rPr>
              <a:t>vector</a:t>
            </a:r>
            <a:r>
              <a:rPr kumimoji="0" lang="en-US" altLang="en-US" sz="1800" b="0" i="0" u="none" strike="noStrike" cap="none" normalizeH="0" baseline="0" dirty="0">
                <a:ln>
                  <a:noFill/>
                </a:ln>
                <a:solidFill>
                  <a:srgbClr val="252830"/>
                </a:solidFill>
                <a:effectLst/>
                <a:latin typeface="Nunito" pitchFamily="2" charset="0"/>
              </a:rPr>
              <a:t>, the plot will have bars with their heights equal to the elements in the vector.</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332436" y="3550443"/>
            <a:ext cx="9233730" cy="642393"/>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2856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err="1">
                <a:ln>
                  <a:noFill/>
                </a:ln>
                <a:solidFill>
                  <a:srgbClr val="252830"/>
                </a:solidFill>
                <a:effectLst/>
                <a:latin typeface="Consolas" panose="020B0609020204030204" pitchFamily="49" charset="0"/>
              </a:rPr>
              <a:t>max.temp</a:t>
            </a:r>
            <a:r>
              <a:rPr kumimoji="0" lang="en-US" altLang="en-US" sz="2000" b="1" i="0" u="none" strike="noStrike" cap="none" normalizeH="0" baseline="0" dirty="0">
                <a:ln>
                  <a:noFill/>
                </a:ln>
                <a:solidFill>
                  <a:srgbClr val="252830"/>
                </a:solidFill>
                <a:effectLst/>
                <a:latin typeface="Consolas" panose="020B0609020204030204" pitchFamily="49" charset="0"/>
              </a:rPr>
              <a:t> &lt;- c(22, 27, 26, 24, 23, 26, 28</a:t>
            </a:r>
            <a:r>
              <a:rPr kumimoji="0" lang="en-US" altLang="en-US" sz="1100" b="0" i="0" u="none" strike="noStrike" cap="none" normalizeH="0" baseline="0" dirty="0">
                <a:ln>
                  <a:noFill/>
                </a:ln>
                <a:solidFill>
                  <a:srgbClr val="252830"/>
                </a:solidFill>
                <a:effectLst/>
                <a:latin typeface="Consolas" panose="020B0609020204030204" pitchFamily="49" charset="0"/>
              </a:rPr>
              <a:t>)</a:t>
            </a:r>
            <a:r>
              <a:rPr kumimoji="0" lang="en-US" altLang="en-US" sz="9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1547446" y="5282584"/>
            <a:ext cx="7737232" cy="611615"/>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2856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err="1">
                <a:ln>
                  <a:noFill/>
                </a:ln>
                <a:solidFill>
                  <a:srgbClr val="252830"/>
                </a:solidFill>
                <a:effectLst/>
                <a:latin typeface="Consolas" panose="020B0609020204030204" pitchFamily="49" charset="0"/>
              </a:rPr>
              <a:t>barplot</a:t>
            </a:r>
            <a:r>
              <a:rPr kumimoji="0" lang="en-US" altLang="en-US" b="0" i="0" u="none" strike="noStrike" cap="none" normalizeH="0" baseline="0" dirty="0">
                <a:ln>
                  <a:noFill/>
                </a:ln>
                <a:solidFill>
                  <a:srgbClr val="252830"/>
                </a:solidFill>
                <a:effectLst/>
                <a:latin typeface="Consolas" panose="020B0609020204030204" pitchFamily="49" charset="0"/>
              </a:rPr>
              <a:t>(</a:t>
            </a:r>
            <a:r>
              <a:rPr kumimoji="0" lang="en-US" altLang="en-US" b="0" i="0" u="none" strike="noStrike" cap="none" normalizeH="0" baseline="0" dirty="0" err="1">
                <a:ln>
                  <a:noFill/>
                </a:ln>
                <a:solidFill>
                  <a:srgbClr val="252830"/>
                </a:solidFill>
                <a:effectLst/>
                <a:latin typeface="Consolas" panose="020B0609020204030204" pitchFamily="49" charset="0"/>
              </a:rPr>
              <a:t>max.temp</a:t>
            </a:r>
            <a:r>
              <a:rPr kumimoji="0" lang="en-US" altLang="en-US" b="0" i="0" u="none" strike="noStrike" cap="none" normalizeH="0" baseline="0" dirty="0">
                <a:ln>
                  <a:noFill/>
                </a:ln>
                <a:solidFill>
                  <a:srgbClr val="252830"/>
                </a:solidFill>
                <a:effectLst/>
                <a:latin typeface="Consolas" panose="020B06090202040302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98501" y="1801723"/>
            <a:ext cx="11761270" cy="2181276"/>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28566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52830"/>
                </a:solidFill>
                <a:effectLst/>
                <a:latin typeface="Consolas" panose="020B0609020204030204" pitchFamily="49" charset="0"/>
              </a:rPr>
              <a:t># </a:t>
            </a:r>
            <a:r>
              <a:rPr kumimoji="0" lang="en-US" altLang="en-US" sz="2400" b="0" i="0" u="none" strike="noStrike" cap="none" normalizeH="0" baseline="0" dirty="0" err="1">
                <a:ln>
                  <a:noFill/>
                </a:ln>
                <a:solidFill>
                  <a:srgbClr val="252830"/>
                </a:solidFill>
                <a:effectLst/>
                <a:latin typeface="Consolas" panose="020B0609020204030204" pitchFamily="49" charset="0"/>
              </a:rPr>
              <a:t>barchart</a:t>
            </a:r>
            <a:r>
              <a:rPr kumimoji="0" lang="en-US" altLang="en-US" sz="2400" b="0" i="0" u="none" strike="noStrike" cap="none" normalizeH="0" baseline="0" dirty="0">
                <a:ln>
                  <a:noFill/>
                </a:ln>
                <a:solidFill>
                  <a:srgbClr val="252830"/>
                </a:solidFill>
                <a:effectLst/>
                <a:latin typeface="Consolas" panose="020B0609020204030204" pitchFamily="49" charset="0"/>
              </a:rPr>
              <a:t> with added parameters </a:t>
            </a:r>
            <a:endParaRPr kumimoji="0" lang="en-IN" altLang="en-US" sz="2400" b="0" i="0" u="none" strike="noStrike" cap="none" normalizeH="0" baseline="0" dirty="0">
              <a:ln>
                <a:noFill/>
              </a:ln>
              <a:solidFill>
                <a:srgbClr val="25283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err="1">
                <a:ln>
                  <a:noFill/>
                </a:ln>
                <a:solidFill>
                  <a:srgbClr val="252830"/>
                </a:solidFill>
                <a:effectLst/>
                <a:latin typeface="Consolas" panose="020B0609020204030204" pitchFamily="49" charset="0"/>
              </a:rPr>
              <a:t>barplot</a:t>
            </a:r>
            <a:r>
              <a:rPr kumimoji="0" lang="en-US" altLang="en-US" sz="2400" b="0" i="0" u="none" strike="noStrike" cap="none" normalizeH="0" baseline="0" dirty="0">
                <a:ln>
                  <a:noFill/>
                </a:ln>
                <a:solidFill>
                  <a:srgbClr val="252830"/>
                </a:solidFill>
                <a:effectLst/>
                <a:latin typeface="Consolas" panose="020B0609020204030204" pitchFamily="49" charset="0"/>
              </a:rPr>
              <a:t>(</a:t>
            </a:r>
            <a:r>
              <a:rPr kumimoji="0" lang="en-US" altLang="en-US" sz="2400" b="0" i="0" u="none" strike="noStrike" cap="none" normalizeH="0" baseline="0" dirty="0" err="1">
                <a:ln>
                  <a:noFill/>
                </a:ln>
                <a:solidFill>
                  <a:srgbClr val="252830"/>
                </a:solidFill>
                <a:effectLst/>
                <a:latin typeface="Consolas" panose="020B0609020204030204" pitchFamily="49" charset="0"/>
              </a:rPr>
              <a:t>max.temp</a:t>
            </a:r>
            <a:r>
              <a:rPr kumimoji="0" lang="en-US" altLang="en-US" sz="2400" b="0" i="0" u="none" strike="noStrike" cap="none" normalizeH="0" baseline="0" dirty="0">
                <a:ln>
                  <a:noFill/>
                </a:ln>
                <a:solidFill>
                  <a:srgbClr val="252830"/>
                </a:solidFill>
                <a:effectLst/>
                <a:latin typeface="Consolas" panose="020B0609020204030204" pitchFamily="49" charset="0"/>
              </a:rPr>
              <a:t>, main = "Maximum Temperatures in a Week",</a:t>
            </a:r>
            <a:endParaRPr kumimoji="0" lang="en-IN" altLang="en-US" sz="2400" b="0" i="0" u="none" strike="noStrike" cap="none" normalizeH="0" baseline="0" dirty="0">
              <a:ln>
                <a:noFill/>
              </a:ln>
              <a:solidFill>
                <a:srgbClr val="25283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52830"/>
                </a:solidFill>
                <a:effectLst/>
                <a:latin typeface="Consolas" panose="020B0609020204030204" pitchFamily="49" charset="0"/>
              </a:rPr>
              <a:t> </a:t>
            </a:r>
            <a:r>
              <a:rPr kumimoji="0" lang="en-US" altLang="en-US" sz="2400" b="0" i="0" u="none" strike="noStrike" cap="none" normalizeH="0" baseline="0" dirty="0" err="1">
                <a:ln>
                  <a:noFill/>
                </a:ln>
                <a:solidFill>
                  <a:srgbClr val="252830"/>
                </a:solidFill>
                <a:effectLst/>
                <a:latin typeface="Consolas" panose="020B0609020204030204" pitchFamily="49" charset="0"/>
              </a:rPr>
              <a:t>xlab</a:t>
            </a:r>
            <a:r>
              <a:rPr kumimoji="0" lang="en-US" altLang="en-US" sz="2400" b="0" i="0" u="none" strike="noStrike" cap="none" normalizeH="0" baseline="0" dirty="0">
                <a:ln>
                  <a:noFill/>
                </a:ln>
                <a:solidFill>
                  <a:srgbClr val="252830"/>
                </a:solidFill>
                <a:effectLst/>
                <a:latin typeface="Consolas" panose="020B0609020204030204" pitchFamily="49" charset="0"/>
              </a:rPr>
              <a:t> = "Degree Celsius", </a:t>
            </a:r>
            <a:r>
              <a:rPr kumimoji="0" lang="en-US" altLang="en-US" sz="2400" b="0" i="0" u="none" strike="noStrike" cap="none" normalizeH="0" baseline="0" dirty="0" err="1">
                <a:ln>
                  <a:noFill/>
                </a:ln>
                <a:solidFill>
                  <a:srgbClr val="252830"/>
                </a:solidFill>
                <a:effectLst/>
                <a:latin typeface="Consolas" panose="020B0609020204030204" pitchFamily="49" charset="0"/>
              </a:rPr>
              <a:t>ylab</a:t>
            </a:r>
            <a:r>
              <a:rPr kumimoji="0" lang="en-US" altLang="en-US" sz="2400" b="0" i="0" u="none" strike="noStrike" cap="none" normalizeH="0" baseline="0" dirty="0">
                <a:ln>
                  <a:noFill/>
                </a:ln>
                <a:solidFill>
                  <a:srgbClr val="252830"/>
                </a:solidFill>
                <a:effectLst/>
                <a:latin typeface="Consolas" panose="020B0609020204030204" pitchFamily="49" charset="0"/>
              </a:rPr>
              <a:t> = "Day",</a:t>
            </a:r>
            <a:endParaRPr kumimoji="0" lang="en-IN" altLang="en-US" sz="2400" b="0" i="0" u="none" strike="noStrike" cap="none" normalizeH="0" baseline="0" dirty="0">
              <a:ln>
                <a:noFill/>
              </a:ln>
              <a:solidFill>
                <a:srgbClr val="25283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52830"/>
                </a:solidFill>
                <a:effectLst/>
                <a:latin typeface="Consolas" panose="020B0609020204030204" pitchFamily="49" charset="0"/>
              </a:rPr>
              <a:t> </a:t>
            </a:r>
            <a:r>
              <a:rPr kumimoji="0" lang="en-US" altLang="en-US" sz="2400" b="0" i="0" u="none" strike="noStrike" cap="none" normalizeH="0" baseline="0" dirty="0" err="1">
                <a:ln>
                  <a:noFill/>
                </a:ln>
                <a:solidFill>
                  <a:srgbClr val="252830"/>
                </a:solidFill>
                <a:effectLst/>
                <a:latin typeface="Consolas" panose="020B0609020204030204" pitchFamily="49" charset="0"/>
              </a:rPr>
              <a:t>names.arg</a:t>
            </a:r>
            <a:r>
              <a:rPr kumimoji="0" lang="en-US" altLang="en-US" sz="2400" b="0" i="0" u="none" strike="noStrike" cap="none" normalizeH="0" baseline="0" dirty="0">
                <a:ln>
                  <a:noFill/>
                </a:ln>
                <a:solidFill>
                  <a:srgbClr val="252830"/>
                </a:solidFill>
                <a:effectLst/>
                <a:latin typeface="Consolas" panose="020B0609020204030204" pitchFamily="49" charset="0"/>
              </a:rPr>
              <a:t> = c("Sun", "Mon", "Tue", "Wed", "Thu", "Fri", "Sat"),</a:t>
            </a:r>
            <a:endParaRPr kumimoji="0" lang="en-IN" altLang="en-US" sz="2400" b="0" i="0" u="none" strike="noStrike" cap="none" normalizeH="0" baseline="0" dirty="0">
              <a:ln>
                <a:noFill/>
              </a:ln>
              <a:solidFill>
                <a:srgbClr val="25283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dirty="0">
                <a:ln>
                  <a:noFill/>
                </a:ln>
                <a:solidFill>
                  <a:srgbClr val="252830"/>
                </a:solidFill>
                <a:effectLst/>
                <a:latin typeface="Consolas" panose="020B0609020204030204" pitchFamily="49" charset="0"/>
              </a:rPr>
              <a:t> col = "</a:t>
            </a:r>
            <a:r>
              <a:rPr kumimoji="0" lang="en-US" altLang="en-US" sz="2400" b="0" i="0" u="none" strike="noStrike" cap="none" normalizeH="0" baseline="0" dirty="0" err="1">
                <a:ln>
                  <a:noFill/>
                </a:ln>
                <a:solidFill>
                  <a:srgbClr val="252830"/>
                </a:solidFill>
                <a:effectLst/>
                <a:latin typeface="Consolas" panose="020B0609020204030204" pitchFamily="49" charset="0"/>
              </a:rPr>
              <a:t>darkred</a:t>
            </a:r>
            <a:r>
              <a:rPr kumimoji="0" lang="en-US" altLang="en-US" sz="2400" b="0" i="0" u="none" strike="noStrike" cap="none" normalizeH="0" baseline="0" dirty="0">
                <a:ln>
                  <a:noFill/>
                </a:ln>
                <a:solidFill>
                  <a:srgbClr val="252830"/>
                </a:solidFill>
                <a:effectLst/>
                <a:latin typeface="Consolas" panose="020B0609020204030204" pitchFamily="49" charset="0"/>
              </a:rPr>
              <a:t>", </a:t>
            </a:r>
            <a:r>
              <a:rPr kumimoji="0" lang="en-US" altLang="en-US" sz="2400" b="0" i="0" u="none" strike="noStrike" cap="none" normalizeH="0" baseline="0" dirty="0" err="1">
                <a:ln>
                  <a:noFill/>
                </a:ln>
                <a:solidFill>
                  <a:srgbClr val="252830"/>
                </a:solidFill>
                <a:effectLst/>
                <a:latin typeface="Consolas" panose="020B0609020204030204" pitchFamily="49" charset="0"/>
              </a:rPr>
              <a:t>horiz</a:t>
            </a:r>
            <a:r>
              <a:rPr kumimoji="0" lang="en-US" altLang="en-US" sz="2400" b="0" i="0" u="none" strike="noStrike" cap="none" normalizeH="0" baseline="0" dirty="0">
                <a:ln>
                  <a:noFill/>
                </a:ln>
                <a:solidFill>
                  <a:srgbClr val="252830"/>
                </a:solidFill>
                <a:effectLst/>
                <a:latin typeface="Consolas" panose="020B0609020204030204" pitchFamily="49" charset="0"/>
              </a:rPr>
              <a:t> = TRUE)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3877-869A-4039-86E1-F2EF1AE44B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8DCEA1-66A1-4C1A-BB8F-E904757982EC}"/>
              </a:ext>
            </a:extLst>
          </p:cNvPr>
          <p:cNvSpPr>
            <a:spLocks noGrp="1"/>
          </p:cNvSpPr>
          <p:nvPr>
            <p:ph idx="1"/>
          </p:nvPr>
        </p:nvSpPr>
        <p:spPr/>
        <p:txBody>
          <a:bodyPr/>
          <a:lstStyle/>
          <a:p>
            <a:r>
              <a:rPr lang="es-ES" dirty="0">
                <a:effectLst/>
              </a:rPr>
              <a:t>x &lt;- c("A", "B", "C", "D")</a:t>
            </a:r>
            <a:br>
              <a:rPr lang="es-ES" dirty="0"/>
            </a:br>
            <a:r>
              <a:rPr lang="es-ES" dirty="0">
                <a:effectLst/>
              </a:rPr>
              <a:t>y &lt;- c(2, 4, 6, 8)</a:t>
            </a:r>
            <a:br>
              <a:rPr lang="es-ES" dirty="0"/>
            </a:br>
            <a:br>
              <a:rPr lang="es-ES" dirty="0"/>
            </a:br>
            <a:r>
              <a:rPr lang="es-ES" dirty="0" err="1">
                <a:effectLst/>
              </a:rPr>
              <a:t>barplot</a:t>
            </a:r>
            <a:r>
              <a:rPr lang="es-ES" dirty="0">
                <a:effectLst/>
              </a:rPr>
              <a:t>(y, </a:t>
            </a:r>
            <a:r>
              <a:rPr lang="es-ES" dirty="0" err="1">
                <a:effectLst/>
              </a:rPr>
              <a:t>names.arg</a:t>
            </a:r>
            <a:r>
              <a:rPr lang="es-ES" dirty="0">
                <a:effectLst/>
              </a:rPr>
              <a:t> = x, </a:t>
            </a:r>
            <a:r>
              <a:rPr lang="es-ES" dirty="0" err="1">
                <a:effectLst/>
              </a:rPr>
              <a:t>width</a:t>
            </a:r>
            <a:r>
              <a:rPr lang="es-ES" dirty="0">
                <a:effectLst/>
              </a:rPr>
              <a:t> = c(1,2,3,4))</a:t>
            </a:r>
            <a:endParaRPr lang="en-US" dirty="0"/>
          </a:p>
        </p:txBody>
      </p:sp>
      <p:pic>
        <p:nvPicPr>
          <p:cNvPr id="4" name="Picture 3">
            <a:extLst>
              <a:ext uri="{FF2B5EF4-FFF2-40B4-BE49-F238E27FC236}">
                <a16:creationId xmlns:a16="http://schemas.microsoft.com/office/drawing/2014/main" id="{209097A1-DBC0-402B-878E-37F5215F75F9}"/>
              </a:ext>
            </a:extLst>
          </p:cNvPr>
          <p:cNvPicPr>
            <a:picLocks noChangeAspect="1"/>
          </p:cNvPicPr>
          <p:nvPr/>
        </p:nvPicPr>
        <p:blipFill>
          <a:blip r:embed="rId2"/>
          <a:stretch>
            <a:fillRect/>
          </a:stretch>
        </p:blipFill>
        <p:spPr>
          <a:xfrm>
            <a:off x="7180400" y="2076450"/>
            <a:ext cx="4695825" cy="4419600"/>
          </a:xfrm>
          <a:prstGeom prst="rect">
            <a:avLst/>
          </a:prstGeom>
        </p:spPr>
      </p:pic>
    </p:spTree>
    <p:extLst>
      <p:ext uri="{BB962C8B-B14F-4D97-AF65-F5344CB8AC3E}">
        <p14:creationId xmlns:p14="http://schemas.microsoft.com/office/powerpoint/2010/main" val="322559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913795" y="609600"/>
            <a:ext cx="10364410" cy="5181600"/>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918C-D3F7-43E0-A344-E7E2CD84EA95}"/>
              </a:ext>
            </a:extLst>
          </p:cNvPr>
          <p:cNvSpPr>
            <a:spLocks noGrp="1"/>
          </p:cNvSpPr>
          <p:nvPr>
            <p:ph type="title"/>
          </p:nvPr>
        </p:nvSpPr>
        <p:spPr/>
        <p:txBody>
          <a:bodyPr>
            <a:normAutofit fontScale="90000"/>
          </a:bodyPr>
          <a:lstStyle/>
          <a:p>
            <a:r>
              <a:rPr lang="en-US" dirty="0">
                <a:effectLst/>
              </a:rPr>
              <a:t>Data Set</a:t>
            </a:r>
            <a:br>
              <a:rPr lang="en-US" dirty="0">
                <a:effectLst/>
              </a:rPr>
            </a:br>
            <a:endParaRPr lang="en-US" dirty="0"/>
          </a:p>
        </p:txBody>
      </p:sp>
      <p:sp>
        <p:nvSpPr>
          <p:cNvPr id="3" name="Content Placeholder 2">
            <a:extLst>
              <a:ext uri="{FF2B5EF4-FFF2-40B4-BE49-F238E27FC236}">
                <a16:creationId xmlns:a16="http://schemas.microsoft.com/office/drawing/2014/main" id="{6736D0A6-BE94-4EA3-B7FC-2F7D73E1629A}"/>
              </a:ext>
            </a:extLst>
          </p:cNvPr>
          <p:cNvSpPr>
            <a:spLocks noGrp="1"/>
          </p:cNvSpPr>
          <p:nvPr>
            <p:ph idx="1"/>
          </p:nvPr>
        </p:nvSpPr>
        <p:spPr/>
        <p:txBody>
          <a:bodyPr/>
          <a:lstStyle/>
          <a:p>
            <a:r>
              <a:rPr lang="en-US" dirty="0">
                <a:effectLst/>
              </a:rPr>
              <a:t>A data set is a collection of data, often presented in a table.</a:t>
            </a:r>
          </a:p>
          <a:p>
            <a:r>
              <a:rPr lang="en-US" dirty="0">
                <a:effectLst/>
              </a:rPr>
              <a:t>There is a popular built-in data set in R called "</a:t>
            </a:r>
            <a:r>
              <a:rPr lang="en-US" b="1" dirty="0" err="1">
                <a:effectLst/>
              </a:rPr>
              <a:t>mtcars</a:t>
            </a:r>
            <a:r>
              <a:rPr lang="en-US" dirty="0">
                <a:effectLst/>
              </a:rPr>
              <a:t>" (Motor Trend Car Road Tests), which is retrieved from the 1974 Motor Trend US Magazine.</a:t>
            </a:r>
          </a:p>
          <a:p>
            <a:r>
              <a:rPr lang="en-US" dirty="0">
                <a:effectLst/>
              </a:rPr>
              <a:t>In the examples below (and for the next chapters), we will use the</a:t>
            </a:r>
          </a:p>
          <a:p>
            <a:r>
              <a:rPr lang="en-US" dirty="0" err="1">
                <a:effectLst/>
              </a:rPr>
              <a:t>Mtcars</a:t>
            </a:r>
            <a:r>
              <a:rPr lang="en-US" dirty="0">
                <a:effectLst/>
              </a:rPr>
              <a:t> data set, for statistical purposes:</a:t>
            </a:r>
          </a:p>
          <a:p>
            <a:r>
              <a:rPr lang="en-US" dirty="0">
                <a:effectLst/>
              </a:rPr>
              <a:t># Print the </a:t>
            </a:r>
            <a:r>
              <a:rPr lang="en-US" dirty="0" err="1">
                <a:effectLst/>
              </a:rPr>
              <a:t>mtcars</a:t>
            </a:r>
            <a:r>
              <a:rPr lang="en-US" dirty="0">
                <a:effectLst/>
              </a:rPr>
              <a:t> data set</a:t>
            </a:r>
            <a:br>
              <a:rPr lang="en-US" dirty="0">
                <a:effectLst/>
              </a:rPr>
            </a:br>
            <a:r>
              <a:rPr lang="en-US" dirty="0" err="1">
                <a:effectLst/>
              </a:rPr>
              <a:t>mtcars</a:t>
            </a:r>
            <a:endParaRPr lang="en-US" dirty="0"/>
          </a:p>
        </p:txBody>
      </p:sp>
    </p:spTree>
    <p:extLst>
      <p:ext uri="{BB962C8B-B14F-4D97-AF65-F5344CB8AC3E}">
        <p14:creationId xmlns:p14="http://schemas.microsoft.com/office/powerpoint/2010/main" val="2071141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73D8-091B-473A-A0E8-492D38AC92E3}"/>
              </a:ext>
            </a:extLst>
          </p:cNvPr>
          <p:cNvSpPr>
            <a:spLocks noGrp="1"/>
          </p:cNvSpPr>
          <p:nvPr>
            <p:ph type="title"/>
          </p:nvPr>
        </p:nvSpPr>
        <p:spPr/>
        <p:txBody>
          <a:bodyPr>
            <a:normAutofit fontScale="90000"/>
          </a:bodyPr>
          <a:lstStyle/>
          <a:p>
            <a:r>
              <a:rPr lang="en-US" dirty="0">
                <a:effectLst/>
              </a:rPr>
              <a:t>R Max and Min</a:t>
            </a:r>
            <a:br>
              <a:rPr lang="en-US" dirty="0">
                <a:effectLst/>
              </a:rPr>
            </a:br>
            <a:endParaRPr lang="en-US" dirty="0"/>
          </a:p>
        </p:txBody>
      </p:sp>
      <p:sp>
        <p:nvSpPr>
          <p:cNvPr id="3" name="Content Placeholder 2">
            <a:extLst>
              <a:ext uri="{FF2B5EF4-FFF2-40B4-BE49-F238E27FC236}">
                <a16:creationId xmlns:a16="http://schemas.microsoft.com/office/drawing/2014/main" id="{C21FA4F2-BDDA-4097-94F0-05C32592CDF2}"/>
              </a:ext>
            </a:extLst>
          </p:cNvPr>
          <p:cNvSpPr>
            <a:spLocks noGrp="1"/>
          </p:cNvSpPr>
          <p:nvPr>
            <p:ph idx="1"/>
          </p:nvPr>
        </p:nvSpPr>
        <p:spPr/>
        <p:txBody>
          <a:bodyPr/>
          <a:lstStyle/>
          <a:p>
            <a:r>
              <a:rPr lang="en-US" dirty="0">
                <a:effectLst/>
              </a:rPr>
              <a:t>min() max() functions can be used to find the lowest or highest value in a set:</a:t>
            </a:r>
          </a:p>
          <a:p>
            <a:endParaRPr lang="en-US" dirty="0">
              <a:effectLst/>
            </a:endParaRPr>
          </a:p>
          <a:p>
            <a:r>
              <a:rPr lang="en-US" dirty="0">
                <a:effectLst/>
              </a:rPr>
              <a:t>Find the largest and smallest value of the variable hp  (horsepower).</a:t>
            </a:r>
          </a:p>
          <a:p>
            <a:r>
              <a:rPr lang="en-US" dirty="0" err="1">
                <a:effectLst/>
              </a:rPr>
              <a:t>Data_Cars</a:t>
            </a:r>
            <a:r>
              <a:rPr lang="en-US" dirty="0">
                <a:effectLst/>
              </a:rPr>
              <a:t> &lt;- </a:t>
            </a:r>
            <a:r>
              <a:rPr lang="en-US" dirty="0" err="1">
                <a:effectLst/>
              </a:rPr>
              <a:t>mtcars</a:t>
            </a:r>
            <a:br>
              <a:rPr lang="en-US" dirty="0"/>
            </a:br>
            <a:br>
              <a:rPr lang="en-US" dirty="0"/>
            </a:br>
            <a:r>
              <a:rPr lang="en-US" dirty="0">
                <a:effectLst/>
              </a:rPr>
              <a:t>max(</a:t>
            </a:r>
            <a:r>
              <a:rPr lang="en-US" dirty="0" err="1">
                <a:effectLst/>
              </a:rPr>
              <a:t>Data_Cars$hp</a:t>
            </a:r>
            <a:r>
              <a:rPr lang="en-US" dirty="0">
                <a:effectLst/>
              </a:rPr>
              <a:t>)</a:t>
            </a:r>
            <a:br>
              <a:rPr lang="en-US" dirty="0"/>
            </a:br>
            <a:r>
              <a:rPr lang="en-US" dirty="0">
                <a:effectLst/>
              </a:rPr>
              <a:t>min(</a:t>
            </a:r>
            <a:r>
              <a:rPr lang="en-US" dirty="0" err="1">
                <a:effectLst/>
              </a:rPr>
              <a:t>Data_Cars$hp</a:t>
            </a:r>
            <a:r>
              <a:rPr lang="en-US" dirty="0">
                <a:effectLst/>
              </a:rPr>
              <a:t>)</a:t>
            </a:r>
            <a:endParaRPr lang="en-US" dirty="0"/>
          </a:p>
        </p:txBody>
      </p:sp>
    </p:spTree>
    <p:extLst>
      <p:ext uri="{BB962C8B-B14F-4D97-AF65-F5344CB8AC3E}">
        <p14:creationId xmlns:p14="http://schemas.microsoft.com/office/powerpoint/2010/main" val="1770046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5F96-478C-4B48-A3B1-EDBB9E4F34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37C81F-0197-4DD6-B8FD-CE7709FBDC0C}"/>
              </a:ext>
            </a:extLst>
          </p:cNvPr>
          <p:cNvSpPr>
            <a:spLocks noGrp="1"/>
          </p:cNvSpPr>
          <p:nvPr>
            <p:ph idx="1"/>
          </p:nvPr>
        </p:nvSpPr>
        <p:spPr/>
        <p:txBody>
          <a:bodyPr/>
          <a:lstStyle/>
          <a:p>
            <a:r>
              <a:rPr lang="en-US" dirty="0" err="1">
                <a:effectLst/>
              </a:rPr>
              <a:t>Data_Cars</a:t>
            </a:r>
            <a:r>
              <a:rPr lang="en-US" dirty="0">
                <a:effectLst/>
              </a:rPr>
              <a:t> &lt;- </a:t>
            </a:r>
            <a:r>
              <a:rPr lang="en-US" dirty="0" err="1">
                <a:effectLst/>
              </a:rPr>
              <a:t>mtcars</a:t>
            </a:r>
            <a:br>
              <a:rPr lang="en-US" dirty="0"/>
            </a:br>
            <a:br>
              <a:rPr lang="en-US" dirty="0"/>
            </a:br>
            <a:r>
              <a:rPr lang="en-US" dirty="0" err="1">
                <a:effectLst/>
              </a:rPr>
              <a:t>which.max</a:t>
            </a:r>
            <a:r>
              <a:rPr lang="en-US" dirty="0">
                <a:effectLst/>
              </a:rPr>
              <a:t>(</a:t>
            </a:r>
            <a:r>
              <a:rPr lang="en-US" dirty="0" err="1">
                <a:effectLst/>
              </a:rPr>
              <a:t>Data_Cars$hp</a:t>
            </a:r>
            <a:r>
              <a:rPr lang="en-US" dirty="0">
                <a:effectLst/>
              </a:rPr>
              <a:t>)</a:t>
            </a:r>
            <a:br>
              <a:rPr lang="en-US" dirty="0"/>
            </a:br>
            <a:r>
              <a:rPr lang="en-US" dirty="0" err="1">
                <a:effectLst/>
              </a:rPr>
              <a:t>which.min</a:t>
            </a:r>
            <a:r>
              <a:rPr lang="en-US" dirty="0">
                <a:effectLst/>
              </a:rPr>
              <a:t>(</a:t>
            </a:r>
            <a:r>
              <a:rPr lang="en-US" dirty="0" err="1">
                <a:effectLst/>
              </a:rPr>
              <a:t>Data_Cars$hp</a:t>
            </a:r>
            <a:r>
              <a:rPr lang="en-US" dirty="0">
                <a:effectLst/>
              </a:rPr>
              <a:t>)</a:t>
            </a:r>
            <a:endParaRPr lang="en-US" dirty="0"/>
          </a:p>
        </p:txBody>
      </p:sp>
    </p:spTree>
    <p:extLst>
      <p:ext uri="{BB962C8B-B14F-4D97-AF65-F5344CB8AC3E}">
        <p14:creationId xmlns:p14="http://schemas.microsoft.com/office/powerpoint/2010/main" val="753168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7B5A-087D-414D-A05A-2D3898AE011B}"/>
              </a:ext>
            </a:extLst>
          </p:cNvPr>
          <p:cNvSpPr>
            <a:spLocks noGrp="1"/>
          </p:cNvSpPr>
          <p:nvPr>
            <p:ph type="title"/>
          </p:nvPr>
        </p:nvSpPr>
        <p:spPr/>
        <p:txBody>
          <a:bodyPr>
            <a:normAutofit fontScale="90000"/>
          </a:bodyPr>
          <a:lstStyle/>
          <a:p>
            <a:r>
              <a:rPr lang="en-US" dirty="0">
                <a:effectLst/>
              </a:rPr>
              <a:t>Mean, Median, and Mode</a:t>
            </a:r>
            <a:br>
              <a:rPr lang="en-US" dirty="0">
                <a:effectLst/>
              </a:rPr>
            </a:br>
            <a:endParaRPr lang="en-US" dirty="0"/>
          </a:p>
        </p:txBody>
      </p:sp>
      <p:sp>
        <p:nvSpPr>
          <p:cNvPr id="3" name="Content Placeholder 2">
            <a:extLst>
              <a:ext uri="{FF2B5EF4-FFF2-40B4-BE49-F238E27FC236}">
                <a16:creationId xmlns:a16="http://schemas.microsoft.com/office/drawing/2014/main" id="{8A919AC4-306E-4CAA-9305-E7E00A911C00}"/>
              </a:ext>
            </a:extLst>
          </p:cNvPr>
          <p:cNvSpPr>
            <a:spLocks noGrp="1"/>
          </p:cNvSpPr>
          <p:nvPr>
            <p:ph idx="1"/>
          </p:nvPr>
        </p:nvSpPr>
        <p:spPr/>
        <p:txBody>
          <a:bodyPr/>
          <a:lstStyle/>
          <a:p>
            <a:r>
              <a:rPr lang="en-US" dirty="0">
                <a:effectLst/>
              </a:rPr>
              <a:t>Mean</a:t>
            </a:r>
          </a:p>
          <a:p>
            <a:r>
              <a:rPr lang="en-US" dirty="0">
                <a:effectLst/>
              </a:rPr>
              <a:t>To calculate the average value (mean) of a variable from the </a:t>
            </a:r>
            <a:r>
              <a:rPr lang="en-US" dirty="0" err="1">
                <a:effectLst/>
              </a:rPr>
              <a:t>mtcars</a:t>
            </a:r>
            <a:r>
              <a:rPr lang="en-US" dirty="0">
                <a:effectLst/>
              </a:rPr>
              <a:t> data set, find the sum of all values, and divide the sum by the number of values.</a:t>
            </a:r>
          </a:p>
          <a:p>
            <a:endParaRPr lang="en-US" dirty="0">
              <a:effectLst/>
            </a:endParaRPr>
          </a:p>
          <a:p>
            <a:r>
              <a:rPr lang="en-US" dirty="0" err="1">
                <a:effectLst/>
              </a:rPr>
              <a:t>Data_Cars</a:t>
            </a:r>
            <a:r>
              <a:rPr lang="en-US" dirty="0">
                <a:effectLst/>
              </a:rPr>
              <a:t> &lt;- </a:t>
            </a:r>
            <a:r>
              <a:rPr lang="en-US" dirty="0" err="1">
                <a:effectLst/>
              </a:rPr>
              <a:t>mtcars</a:t>
            </a:r>
            <a:br>
              <a:rPr lang="en-US" dirty="0"/>
            </a:br>
            <a:br>
              <a:rPr lang="en-US" dirty="0"/>
            </a:br>
            <a:r>
              <a:rPr lang="en-US" dirty="0">
                <a:effectLst/>
              </a:rPr>
              <a:t>mean(</a:t>
            </a:r>
            <a:r>
              <a:rPr lang="en-US" dirty="0" err="1">
                <a:effectLst/>
              </a:rPr>
              <a:t>Data_Cars$wt</a:t>
            </a:r>
            <a:r>
              <a:rPr lang="en-US" dirty="0">
                <a:effectLst/>
              </a:rPr>
              <a:t>)</a:t>
            </a:r>
            <a:endParaRPr lang="en-US" dirty="0"/>
          </a:p>
        </p:txBody>
      </p:sp>
    </p:spTree>
    <p:extLst>
      <p:ext uri="{BB962C8B-B14F-4D97-AF65-F5344CB8AC3E}">
        <p14:creationId xmlns:p14="http://schemas.microsoft.com/office/powerpoint/2010/main" val="2002035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0C38-ED25-4D39-9224-FEE19BEA2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6E99B5-2CF1-4492-A658-544EB37BC5F9}"/>
              </a:ext>
            </a:extLst>
          </p:cNvPr>
          <p:cNvSpPr>
            <a:spLocks noGrp="1"/>
          </p:cNvSpPr>
          <p:nvPr>
            <p:ph idx="1"/>
          </p:nvPr>
        </p:nvSpPr>
        <p:spPr/>
        <p:txBody>
          <a:bodyPr/>
          <a:lstStyle/>
          <a:p>
            <a:r>
              <a:rPr lang="en-US" dirty="0">
                <a:effectLst/>
              </a:rPr>
              <a:t>If there are two numbers in the middle, you must divide the sum of those numbers by two, to find the median.</a:t>
            </a:r>
          </a:p>
          <a:p>
            <a:r>
              <a:rPr lang="en-US" dirty="0" err="1">
                <a:effectLst/>
              </a:rPr>
              <a:t>Data_Cars</a:t>
            </a:r>
            <a:r>
              <a:rPr lang="en-US" dirty="0">
                <a:effectLst/>
              </a:rPr>
              <a:t> &lt;- </a:t>
            </a:r>
            <a:r>
              <a:rPr lang="en-US" dirty="0" err="1">
                <a:effectLst/>
              </a:rPr>
              <a:t>mtcars</a:t>
            </a:r>
            <a:br>
              <a:rPr lang="en-US" dirty="0"/>
            </a:br>
            <a:br>
              <a:rPr lang="en-US" dirty="0"/>
            </a:br>
            <a:r>
              <a:rPr lang="en-US" dirty="0">
                <a:effectLst/>
              </a:rPr>
              <a:t>median(</a:t>
            </a:r>
            <a:r>
              <a:rPr lang="en-US" dirty="0" err="1">
                <a:effectLst/>
              </a:rPr>
              <a:t>Data_Cars$wt</a:t>
            </a:r>
            <a:r>
              <a:rPr lang="en-US" dirty="0">
                <a:effectLst/>
              </a:rPr>
              <a:t>)</a:t>
            </a:r>
            <a:endParaRPr lang="en-US" dirty="0"/>
          </a:p>
        </p:txBody>
      </p:sp>
    </p:spTree>
    <p:extLst>
      <p:ext uri="{BB962C8B-B14F-4D97-AF65-F5344CB8AC3E}">
        <p14:creationId xmlns:p14="http://schemas.microsoft.com/office/powerpoint/2010/main" val="429154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A352-DD10-40BA-8A7D-3050F18C066E}"/>
              </a:ext>
            </a:extLst>
          </p:cNvPr>
          <p:cNvSpPr>
            <a:spLocks noGrp="1"/>
          </p:cNvSpPr>
          <p:nvPr>
            <p:ph type="title"/>
          </p:nvPr>
        </p:nvSpPr>
        <p:spPr/>
        <p:txBody>
          <a:bodyPr>
            <a:normAutofit fontScale="90000"/>
          </a:bodyPr>
          <a:lstStyle/>
          <a:p>
            <a:r>
              <a:rPr lang="en-US" dirty="0">
                <a:effectLst/>
              </a:rPr>
              <a:t>Mode</a:t>
            </a:r>
            <a:br>
              <a:rPr lang="en-US" dirty="0">
                <a:effectLst/>
              </a:rPr>
            </a:br>
            <a:endParaRPr lang="en-US" dirty="0"/>
          </a:p>
        </p:txBody>
      </p:sp>
      <p:sp>
        <p:nvSpPr>
          <p:cNvPr id="3" name="Content Placeholder 2">
            <a:extLst>
              <a:ext uri="{FF2B5EF4-FFF2-40B4-BE49-F238E27FC236}">
                <a16:creationId xmlns:a16="http://schemas.microsoft.com/office/drawing/2014/main" id="{2CCD31C6-674D-48E8-80F6-E27CC2C97BE3}"/>
              </a:ext>
            </a:extLst>
          </p:cNvPr>
          <p:cNvSpPr>
            <a:spLocks noGrp="1"/>
          </p:cNvSpPr>
          <p:nvPr>
            <p:ph idx="1"/>
          </p:nvPr>
        </p:nvSpPr>
        <p:spPr/>
        <p:txBody>
          <a:bodyPr/>
          <a:lstStyle/>
          <a:p>
            <a:r>
              <a:rPr lang="en-US" dirty="0">
                <a:effectLst/>
              </a:rPr>
              <a:t>The mode value is the value that appears the most number of times.</a:t>
            </a:r>
          </a:p>
          <a:p>
            <a:r>
              <a:rPr lang="en-US" dirty="0">
                <a:effectLst/>
              </a:rPr>
              <a:t>R does not have a function to calculate the mode. However, we can create our own function to find it.</a:t>
            </a:r>
          </a:p>
          <a:p>
            <a:r>
              <a:rPr lang="en-US" dirty="0" err="1">
                <a:effectLst/>
              </a:rPr>
              <a:t>Data_Cars</a:t>
            </a:r>
            <a:r>
              <a:rPr lang="en-US" dirty="0">
                <a:effectLst/>
              </a:rPr>
              <a:t> &lt;- </a:t>
            </a:r>
            <a:r>
              <a:rPr lang="en-US" dirty="0" err="1">
                <a:effectLst/>
              </a:rPr>
              <a:t>mtcars</a:t>
            </a:r>
            <a:br>
              <a:rPr lang="en-US" dirty="0"/>
            </a:br>
            <a:br>
              <a:rPr lang="en-US" dirty="0"/>
            </a:br>
            <a:r>
              <a:rPr lang="en-US" dirty="0">
                <a:effectLst/>
              </a:rPr>
              <a:t>names(sort(-table(</a:t>
            </a:r>
            <a:r>
              <a:rPr lang="en-US" dirty="0" err="1">
                <a:effectLst/>
              </a:rPr>
              <a:t>Data_Cars$wt</a:t>
            </a:r>
            <a:r>
              <a:rPr lang="en-US" dirty="0">
                <a:effectLst/>
              </a:rPr>
              <a:t>)))[1]</a:t>
            </a:r>
            <a:endParaRPr lang="en-US" dirty="0"/>
          </a:p>
        </p:txBody>
      </p:sp>
    </p:spTree>
    <p:extLst>
      <p:ext uri="{BB962C8B-B14F-4D97-AF65-F5344CB8AC3E}">
        <p14:creationId xmlns:p14="http://schemas.microsoft.com/office/powerpoint/2010/main" val="13924910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connection</a:t>
            </a:r>
          </a:p>
        </p:txBody>
      </p:sp>
      <p:sp>
        <p:nvSpPr>
          <p:cNvPr id="3" name="Content Placeholder 2"/>
          <p:cNvSpPr>
            <a:spLocks noGrp="1"/>
          </p:cNvSpPr>
          <p:nvPr>
            <p:ph idx="1"/>
          </p:nvPr>
        </p:nvSpPr>
        <p:spPr>
          <a:xfrm>
            <a:off x="294640" y="696595"/>
            <a:ext cx="10353675" cy="5464810"/>
          </a:xfrm>
        </p:spPr>
        <p:txBody>
          <a:bodyPr>
            <a:noAutofit/>
          </a:bodyPr>
          <a:lstStyle/>
          <a:p>
            <a:r>
              <a:rPr lang="en-US" sz="1200" dirty="0" err="1"/>
              <a:t>install.packages</a:t>
            </a:r>
            <a:r>
              <a:rPr lang="en-US" sz="1200" dirty="0"/>
              <a:t>("</a:t>
            </a:r>
            <a:r>
              <a:rPr lang="en-US" sz="1200" dirty="0" err="1"/>
              <a:t>RMySQL</a:t>
            </a:r>
            <a:r>
              <a:rPr lang="en-US" sz="1200" dirty="0"/>
              <a:t>")</a:t>
            </a:r>
          </a:p>
          <a:p>
            <a:r>
              <a:rPr lang="en-US" sz="1200" dirty="0"/>
              <a:t>library("</a:t>
            </a:r>
            <a:r>
              <a:rPr lang="en-US" sz="1200" dirty="0" err="1"/>
              <a:t>RMySQL</a:t>
            </a:r>
            <a:r>
              <a:rPr lang="en-US" sz="1200" dirty="0"/>
              <a:t>")</a:t>
            </a:r>
          </a:p>
          <a:p>
            <a:r>
              <a:rPr lang="en-US" sz="1200" dirty="0"/>
              <a:t>con = </a:t>
            </a:r>
            <a:r>
              <a:rPr lang="en-US" sz="1200" dirty="0" err="1"/>
              <a:t>dbConnect</a:t>
            </a:r>
            <a:r>
              <a:rPr lang="en-US" sz="1200" dirty="0"/>
              <a:t>(MySQL(),</a:t>
            </a:r>
          </a:p>
          <a:p>
            <a:r>
              <a:rPr lang="en-US" sz="1200" dirty="0"/>
              <a:t>                host = "localhost",</a:t>
            </a:r>
          </a:p>
          <a:p>
            <a:r>
              <a:rPr lang="en-US" sz="1200" dirty="0"/>
              <a:t>                user = "root",</a:t>
            </a:r>
          </a:p>
          <a:p>
            <a:r>
              <a:rPr lang="en-US" sz="1200" dirty="0"/>
              <a:t>                password = "",</a:t>
            </a:r>
          </a:p>
          <a:p>
            <a:r>
              <a:rPr lang="en-US" sz="1200" dirty="0"/>
              <a:t>                </a:t>
            </a:r>
            <a:r>
              <a:rPr lang="en-US" sz="1200" dirty="0" err="1"/>
              <a:t>dbname</a:t>
            </a:r>
            <a:r>
              <a:rPr lang="en-US" sz="1200" dirty="0"/>
              <a:t> = "145")</a:t>
            </a:r>
          </a:p>
          <a:p>
            <a:endParaRPr lang="en-US" sz="1200" dirty="0"/>
          </a:p>
          <a:p>
            <a:r>
              <a:rPr lang="en-US" sz="1200" dirty="0"/>
              <a:t>print(</a:t>
            </a:r>
            <a:r>
              <a:rPr lang="en-US" sz="1200" dirty="0" err="1"/>
              <a:t>dbListTables</a:t>
            </a:r>
            <a:r>
              <a:rPr lang="en-US" sz="1200" dirty="0"/>
              <a:t>(con))</a:t>
            </a:r>
          </a:p>
          <a:p>
            <a:endParaRPr lang="en-US" sz="1200" dirty="0"/>
          </a:p>
          <a:p>
            <a:r>
              <a:rPr lang="en-US" sz="1200" dirty="0" err="1"/>
              <a:t>fetchdata</a:t>
            </a:r>
            <a:r>
              <a:rPr lang="en-US" sz="1200" dirty="0"/>
              <a:t> = </a:t>
            </a:r>
            <a:r>
              <a:rPr lang="en-US" sz="1200" dirty="0" err="1"/>
              <a:t>dbGetQuery</a:t>
            </a:r>
            <a:r>
              <a:rPr lang="en-US" sz="1200" dirty="0"/>
              <a:t>(</a:t>
            </a:r>
            <a:r>
              <a:rPr lang="en-US" sz="1200" dirty="0" err="1"/>
              <a:t>con,"select</a:t>
            </a:r>
            <a:r>
              <a:rPr lang="en-US" sz="1200" dirty="0"/>
              <a:t> * from u");</a:t>
            </a:r>
          </a:p>
          <a:p>
            <a:r>
              <a:rPr lang="en-US" sz="1200" dirty="0"/>
              <a:t>print(</a:t>
            </a:r>
            <a:r>
              <a:rPr lang="en-US" sz="1200" dirty="0" err="1"/>
              <a:t>fetchdata</a:t>
            </a:r>
            <a:r>
              <a:rPr lang="en-US" sz="1200" dirty="0"/>
              <a:t>)</a:t>
            </a:r>
          </a:p>
          <a:p>
            <a:r>
              <a:rPr lang="en-US" sz="1200" dirty="0"/>
              <a:t>View(</a:t>
            </a:r>
            <a:r>
              <a:rPr lang="en-US" sz="1200" dirty="0" err="1"/>
              <a:t>fetchdata</a:t>
            </a:r>
            <a:r>
              <a:rPr lang="en-US" sz="1200" dirty="0"/>
              <a:t>)</a:t>
            </a:r>
          </a:p>
          <a:p>
            <a:endParaRPr lang="en-US" sz="1200" dirty="0"/>
          </a:p>
          <a:p>
            <a:r>
              <a:rPr lang="en-US" sz="1200" dirty="0" err="1"/>
              <a:t>data.frame</a:t>
            </a:r>
            <a:r>
              <a:rPr lang="en-US" sz="1200" dirty="0"/>
              <a:t> = fetch(</a:t>
            </a:r>
            <a:r>
              <a:rPr lang="en-US" sz="1200" dirty="0" err="1"/>
              <a:t>fetchdata</a:t>
            </a:r>
            <a:r>
              <a:rPr lang="en-US" sz="1200" dirty="0"/>
              <a:t>, n = 5)</a:t>
            </a:r>
          </a:p>
          <a:p>
            <a:endParaRPr lang="en-US" sz="1200" dirty="0"/>
          </a:p>
          <a:p>
            <a:r>
              <a:rPr lang="en-US" sz="1200" dirty="0"/>
              <a:t>plot(</a:t>
            </a:r>
            <a:r>
              <a:rPr lang="en-US" sz="1200" dirty="0" err="1"/>
              <a:t>fetchdata,type</a:t>
            </a:r>
            <a:r>
              <a:rPr lang="en-US" sz="1200" dirty="0"/>
              <a:t> = "o" , </a:t>
            </a:r>
            <a:r>
              <a:rPr lang="en-US" sz="1200" dirty="0" err="1"/>
              <a:t>xlab</a:t>
            </a:r>
            <a:r>
              <a:rPr lang="en-US" sz="1200" dirty="0"/>
              <a:t> = "Month", </a:t>
            </a:r>
            <a:r>
              <a:rPr lang="en-US" sz="1200" dirty="0" err="1"/>
              <a:t>ylab</a:t>
            </a:r>
            <a:r>
              <a:rPr lang="en-US" sz="1200" dirty="0"/>
              <a:t> = "Rain </a:t>
            </a:r>
          </a:p>
          <a:p>
            <a:r>
              <a:rPr lang="en-US" sz="1200" dirty="0"/>
              <a:t>fall", main = "Rain fall chart")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heart&lt;-read.csv("C:/Users/sajida/Documents/heart.data_/heart.data.csv");</a:t>
            </a:r>
          </a:p>
          <a:p>
            <a:r>
              <a:rPr lang="en-US" dirty="0"/>
              <a:t>print(</a:t>
            </a:r>
            <a:r>
              <a:rPr lang="en-US" dirty="0" err="1"/>
              <a:t>is.data.frame</a:t>
            </a:r>
            <a:r>
              <a:rPr lang="en-US" dirty="0"/>
              <a:t>(heart))</a:t>
            </a:r>
          </a:p>
          <a:p>
            <a:r>
              <a:rPr lang="en-US" dirty="0"/>
              <a:t>summary(heart)</a:t>
            </a:r>
          </a:p>
          <a:p>
            <a:r>
              <a:rPr lang="en-US" dirty="0" err="1"/>
              <a:t>disease.model</a:t>
            </a:r>
            <a:r>
              <a:rPr lang="en-US" dirty="0"/>
              <a:t> &lt;- </a:t>
            </a:r>
            <a:r>
              <a:rPr lang="en-US" dirty="0" err="1"/>
              <a:t>lm</a:t>
            </a:r>
            <a:r>
              <a:rPr lang="en-US" dirty="0"/>
              <a:t> (</a:t>
            </a:r>
            <a:r>
              <a:rPr lang="en-US" dirty="0" err="1"/>
              <a:t>heart.disease~biking+smoking</a:t>
            </a:r>
            <a:r>
              <a:rPr lang="en-US" dirty="0"/>
              <a:t>, data = heart )</a:t>
            </a:r>
          </a:p>
          <a:p>
            <a:r>
              <a:rPr lang="en-US" dirty="0"/>
              <a:t>print(</a:t>
            </a:r>
            <a:r>
              <a:rPr lang="en-US" dirty="0" err="1"/>
              <a:t>disease.model</a:t>
            </a:r>
            <a:r>
              <a:rPr lang="en-US" dirty="0"/>
              <a:t>)</a:t>
            </a:r>
          </a:p>
          <a:p>
            <a:endParaRPr lang="en-US" dirty="0"/>
          </a:p>
          <a:p>
            <a:r>
              <a:rPr lang="en-US" dirty="0" err="1"/>
              <a:t>plotting.data</a:t>
            </a:r>
            <a:r>
              <a:rPr lang="en-US" dirty="0"/>
              <a:t> &lt;- </a:t>
            </a:r>
            <a:r>
              <a:rPr lang="en-US" dirty="0" err="1"/>
              <a:t>expand.grid</a:t>
            </a:r>
            <a:r>
              <a:rPr lang="en-US" dirty="0"/>
              <a:t>(biking = seq(min(</a:t>
            </a:r>
            <a:r>
              <a:rPr lang="en-US" dirty="0" err="1"/>
              <a:t>heart$biking</a:t>
            </a:r>
            <a:r>
              <a:rPr lang="en-US" dirty="0"/>
              <a:t>), max(</a:t>
            </a:r>
            <a:r>
              <a:rPr lang="en-US" dirty="0" err="1"/>
              <a:t>heart$biking</a:t>
            </a:r>
            <a:r>
              <a:rPr lang="en-US" dirty="0"/>
              <a:t>), </a:t>
            </a:r>
            <a:r>
              <a:rPr lang="en-US" dirty="0" err="1"/>
              <a:t>length.out</a:t>
            </a:r>
            <a:r>
              <a:rPr lang="en-US" dirty="0"/>
              <a:t>=30),smoking = c(min(</a:t>
            </a:r>
            <a:r>
              <a:rPr lang="en-US" dirty="0" err="1"/>
              <a:t>heart$smoking</a:t>
            </a:r>
            <a:r>
              <a:rPr lang="en-US" dirty="0"/>
              <a:t>), mean(</a:t>
            </a:r>
            <a:r>
              <a:rPr lang="en-US" dirty="0" err="1"/>
              <a:t>heart$smoking</a:t>
            </a:r>
            <a:r>
              <a:rPr lang="en-US" dirty="0"/>
              <a:t>),max(</a:t>
            </a:r>
            <a:r>
              <a:rPr lang="en-US" dirty="0" err="1"/>
              <a:t>heart$smoking</a:t>
            </a:r>
            <a:r>
              <a:rPr lang="en-US" dirty="0"/>
              <a:t>)))</a:t>
            </a:r>
          </a:p>
          <a:p>
            <a:r>
              <a:rPr lang="en-US" dirty="0" err="1"/>
              <a:t>plotting.data$smoking</a:t>
            </a:r>
            <a:r>
              <a:rPr lang="en-US" dirty="0"/>
              <a:t> &lt;- </a:t>
            </a:r>
            <a:r>
              <a:rPr lang="en-US" dirty="0" err="1"/>
              <a:t>as.factor</a:t>
            </a:r>
            <a:r>
              <a:rPr lang="en-US" dirty="0"/>
              <a:t>(</a:t>
            </a:r>
            <a:r>
              <a:rPr lang="en-US" dirty="0" err="1"/>
              <a:t>plotting.data$smoking</a:t>
            </a:r>
            <a:r>
              <a:rPr lang="en-US" dirty="0"/>
              <a:t>)</a:t>
            </a:r>
          </a:p>
          <a:p>
            <a:r>
              <a:rPr lang="en-US" dirty="0"/>
              <a:t>print(</a:t>
            </a:r>
            <a:r>
              <a:rPr lang="en-US" dirty="0" err="1"/>
              <a:t>plotting.data$smoking</a:t>
            </a:r>
            <a:r>
              <a:rPr lang="en-US"/>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9980" y="145415"/>
            <a:ext cx="4857115" cy="725805"/>
          </a:xfrm>
        </p:spPr>
        <p:txBody>
          <a:bodyPr/>
          <a:lstStyle/>
          <a:p>
            <a:r>
              <a:rPr lang="en-US" dirty="0"/>
              <a:t>Open R studio </a:t>
            </a:r>
          </a:p>
        </p:txBody>
      </p:sp>
      <p:pic>
        <p:nvPicPr>
          <p:cNvPr id="4" name="Content Placeholder 3"/>
          <p:cNvPicPr>
            <a:picLocks noGrp="1" noChangeAspect="1"/>
          </p:cNvPicPr>
          <p:nvPr>
            <p:ph sz="half" idx="2"/>
          </p:nvPr>
        </p:nvPicPr>
        <p:blipFill>
          <a:blip r:embed="rId2"/>
          <a:stretch>
            <a:fillRect/>
          </a:stretch>
        </p:blipFill>
        <p:spPr>
          <a:xfrm>
            <a:off x="793750" y="741045"/>
            <a:ext cx="11842750" cy="597154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{62F97DB1-C40F-4007-B834-B82C94020B7D}tf11665031_win32</Template>
  <TotalTime>1055</TotalTime>
  <Words>3067</Words>
  <Application>Microsoft Office PowerPoint</Application>
  <PresentationFormat>Widescreen</PresentationFormat>
  <Paragraphs>464</Paragraphs>
  <Slides>93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93</vt:i4>
      </vt:variant>
    </vt:vector>
  </HeadingPairs>
  <TitlesOfParts>
    <vt:vector size="106" baseType="lpstr">
      <vt:lpstr>Arial</vt:lpstr>
      <vt:lpstr>Arial Nova</vt:lpstr>
      <vt:lpstr>Arial Nova Light</vt:lpstr>
      <vt:lpstr>Consolas</vt:lpstr>
      <vt:lpstr>Courier 10 Pitch</vt:lpstr>
      <vt:lpstr>erdana</vt:lpstr>
      <vt:lpstr>inter-regular</vt:lpstr>
      <vt:lpstr>Menlo</vt:lpstr>
      <vt:lpstr>Nunito</vt:lpstr>
      <vt:lpstr>Source Sans Pro</vt:lpstr>
      <vt:lpstr>Tw Cen MT</vt:lpstr>
      <vt:lpstr>Wingdings 2</vt:lpstr>
      <vt:lpstr>SlateVTI</vt:lpstr>
      <vt:lpstr>R-Programing</vt:lpstr>
      <vt:lpstr>PowerPoint Presentation</vt:lpstr>
      <vt:lpstr>Title Lorem Ipsum </vt:lpstr>
      <vt:lpstr>PowerPoint Presentation</vt:lpstr>
      <vt:lpstr>PowerPoint Presentation</vt:lpstr>
      <vt:lpstr>PowerPoint Presentation</vt:lpstr>
      <vt:lpstr>Applications of R </vt:lpstr>
      <vt:lpstr>PowerPoint Presentation</vt:lpstr>
      <vt:lpstr>PowerPoint Presentation</vt:lpstr>
      <vt:lpstr>PowerPoint Presentation</vt:lpstr>
      <vt:lpstr>PowerPoint Presentation</vt:lpstr>
      <vt:lpstr>Builtin Dataset in R</vt:lpstr>
      <vt:lpstr>PowerPoint Presentation</vt:lpstr>
      <vt:lpstr>Data Types in R </vt:lpstr>
      <vt:lpstr> Basics types </vt:lpstr>
      <vt:lpstr>PowerPoint Presentation</vt:lpstr>
      <vt:lpstr>Example</vt:lpstr>
      <vt:lpstr>Variables </vt:lpstr>
      <vt:lpstr>PowerPoint Presentation</vt:lpstr>
      <vt:lpstr>PowerPoint Presentation</vt:lpstr>
      <vt:lpstr>R Arithmetic Operators </vt:lpstr>
      <vt:lpstr>PowerPoint Presentation</vt:lpstr>
      <vt:lpstr>PowerPoint Presentation</vt:lpstr>
      <vt:lpstr>PowerPoint Presentation</vt:lpstr>
      <vt:lpstr>PowerPoint Presentation</vt:lpstr>
      <vt:lpstr>PowerPoint Presentation</vt:lpstr>
      <vt:lpstr>PowerPoint Presentation</vt:lpstr>
      <vt:lpstr>(Data Structure)Vectors </vt:lpstr>
      <vt:lpstr>PowerPoint Presentation</vt:lpstr>
      <vt:lpstr>PowerPoint Presentation</vt:lpstr>
      <vt:lpstr>PowerPoint Presentation</vt:lpstr>
      <vt:lpstr>PowerPoint Presentation</vt:lpstr>
      <vt:lpstr>PowerPoint Presentation</vt:lpstr>
      <vt:lpstr> Example  </vt:lpstr>
      <vt:lpstr>(Data Structure)List in R</vt:lpstr>
      <vt:lpstr>(Data Structure)Matrix Function in R </vt:lpstr>
      <vt:lpstr>PowerPoint Presentation</vt:lpstr>
      <vt:lpstr>PowerPoint Presentation</vt:lpstr>
      <vt:lpstr>Arguments</vt:lpstr>
      <vt:lpstr>PowerPoint Presentation</vt:lpstr>
      <vt:lpstr>PowerPoint Presentation</vt:lpstr>
      <vt:lpstr>Matrix with the cbind() </vt:lpstr>
      <vt:lpstr>PowerPoint Presentation</vt:lpstr>
      <vt:lpstr>PowerPoint Presentation</vt:lpstr>
      <vt:lpstr>PowerPoint Presentation</vt:lpstr>
      <vt:lpstr>PowerPoint Presentation</vt:lpstr>
      <vt:lpstr>List</vt:lpstr>
      <vt:lpstr>DATAFRAMES</vt:lpstr>
      <vt:lpstr>PowerPoint Presentation</vt:lpstr>
      <vt:lpstr>PowerPoint Presentation</vt:lpstr>
      <vt:lpstr>PowerPoint Presentation</vt:lpstr>
      <vt:lpstr>Factors</vt:lpstr>
      <vt:lpstr>PowerPoint Presentation</vt:lpstr>
      <vt:lpstr>PowerPoint Presentation</vt:lpstr>
      <vt:lpstr>PowerPoint Presentation</vt:lpstr>
      <vt:lpstr>Manipulating Data</vt:lpstr>
      <vt:lpstr>Plot </vt:lpstr>
      <vt:lpstr>PowerPoint Presentation</vt:lpstr>
      <vt:lpstr>plot(c(1, 2, 3, 4, 5), c(3, 7, 8, 9, 12))</vt:lpstr>
      <vt:lpstr>x &lt;- c(1, 2, 3, 4, 5) y &lt;- c(3, 7, 8, 9, 12) plot(x, y)</vt:lpstr>
      <vt:lpstr>Draw a Line </vt:lpstr>
      <vt:lpstr>plot(1:10, main="My Graph", xlab="The x-axis", ylab="The y axis")</vt:lpstr>
      <vt:lpstr>plot(1:10, pch=25, cex=2)</vt:lpstr>
      <vt:lpstr>Line Chart</vt:lpstr>
      <vt:lpstr>Scatter Plots </vt:lpstr>
      <vt:lpstr>PowerPoint Presentation</vt:lpstr>
      <vt:lpstr>PowerPoint Presentation</vt:lpstr>
      <vt:lpstr>PowerPoint Presentation</vt:lpstr>
      <vt:lpstr>Compare Plots </vt:lpstr>
      <vt:lpstr>PowerPoint Presentation</vt:lpstr>
      <vt:lpstr>Pie Charts </vt:lpstr>
      <vt:lpstr>Start Angle </vt:lpstr>
      <vt:lpstr>Labels and Header </vt:lpstr>
      <vt:lpstr>colors</vt:lpstr>
      <vt:lpstr>Legend </vt:lpstr>
      <vt:lpstr>PowerPoint Presentation</vt:lpstr>
      <vt:lpstr>Bar Plot </vt:lpstr>
      <vt:lpstr>PowerPoint Presentation</vt:lpstr>
      <vt:lpstr>PowerPoint Presentation</vt:lpstr>
      <vt:lpstr>Data Set </vt:lpstr>
      <vt:lpstr>R Max and Min </vt:lpstr>
      <vt:lpstr>PowerPoint Presentation</vt:lpstr>
      <vt:lpstr>Mean, Median, and Mode </vt:lpstr>
      <vt:lpstr>PowerPoint Presentation</vt:lpstr>
      <vt:lpstr>Mode </vt:lpstr>
      <vt:lpstr>database connection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R-Programing</dc:title>
  <dc:creator>Sajida</dc:creator>
  <cp:lastModifiedBy>Haris Naseer</cp:lastModifiedBy>
  <cp:revision>118</cp:revision>
  <dcterms:created xsi:type="dcterms:W3CDTF">2022-02-16T09:40:00Z</dcterms:created>
  <dcterms:modified xsi:type="dcterms:W3CDTF">2025-09-09T07:38:11Z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C6ABA307B4584838B0CE9C033ED2CEEB</vt:lpwstr>
  </property>
  <property fmtid="{D5CDD505-2E9C-101B-9397-08002B2CF9AE}" pid="4" name="KSOProductBuildVer">
    <vt:lpwstr>1033-11.2.0.11516</vt:lpwstr>
  </property>
</Properties>
</file>